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howPr showNarration="1">
    <p:present/>
    <p:sldAll/>
    <p:penClr>
      <a:prstClr val="red"/>
    </p:penClr>
    <p:extLst>
      <p:ext uri="{2FDB2607-1784-4EEB-B798-7EB5836EED8A}">
        <p14:showMediaCtrls xmlns:p14="http://schemas.microsoft.com/office/powerpoint/2010/main" val="1"/>
      </p:ext>
    </p:extLst>
  </p:showPr>
</p:presentationPr>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def="{5C22544A-7EE6-4342-B048-85BDC9FD1C3A}"/>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normalViewPr horzBarState="maximized">
    <p:restoredLeft sz="15014" autoAdjust="0"/>
    <p:restoredTop sz="94660"/>
  </p:normalViewPr>
  <p:slideViewPr>
    <p:cSldViewPr snapToGrid="0">
      <p:cViewPr varScale="1">
        <p:scale>
          <a:sx n="100" d="100"/>
          <a:sy n="100" d="100"/>
        </p:scale>
        <p:origin x="474" y="108"/>
      </p:cViewPr>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presProps" Target="presProps.xml"  /><Relationship Id="rId21" Type="http://schemas.openxmlformats.org/officeDocument/2006/relationships/viewProps" Target="viewProps.xml"  /><Relationship Id="rId22" Type="http://schemas.openxmlformats.org/officeDocument/2006/relationships/theme" Target="theme/theme1.xml"  /><Relationship Id="rId23"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7" name="Rectangle 6"/>
          <p:cNvSpPr/>
          <p:nvPr userDrawn="1"/>
        </p:nvSpPr>
        <p:spPr bwMode="gray">
          <a:xfrm>
            <a:off x="10948416" y="2788920"/>
            <a:ext cx="1243584" cy="1005840"/>
          </a:xfrm>
          <a:prstGeom prst="rect">
            <a:avLst/>
          </a:prstGeom>
          <a:solidFill>
            <a:schemeClr val="accent5">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bwMode="gray">
          <a:xfrm>
            <a:off x="0" y="2130552"/>
            <a:ext cx="11277600" cy="914400"/>
          </a:xfrm>
          <a:prstGeom prst="rect">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userDrawn="1"/>
        </p:nvSpPr>
        <p:spPr bwMode="gray">
          <a:xfrm>
            <a:off x="3328416" y="0"/>
            <a:ext cx="2279904" cy="2359152"/>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userDrawn="1"/>
        </p:nvSpPr>
        <p:spPr bwMode="gray">
          <a:xfrm>
            <a:off x="0" y="0"/>
            <a:ext cx="3718560" cy="2359152"/>
          </a:xfrm>
          <a:prstGeom prst="rect">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560832" y="3118105"/>
            <a:ext cx="10375392" cy="1470025"/>
          </a:xfrm>
        </p:spPr>
        <p:txBody>
          <a:bodyPr vert="horz" lIns="91440" tIns="45720" rIns="91440" bIns="45720" rtlCol="0" anchor="t">
            <a:normAutofit/>
          </a:bodyPr>
          <a:lstStyle>
            <a:lvl1pPr algn="r" defTabSz="914400" rtl="0" eaLnBrk="1" latinLnBrk="0" hangingPunct="1">
              <a:spcBef>
                <a:spcPct val="0"/>
              </a:spcBef>
              <a:buNone/>
              <a:defRPr lang="en-US" sz="4800" b="1" kern="1200" smtClean="0">
                <a:solidFill>
                  <a:schemeClr val="tx2"/>
                </a:solidFill>
                <a:latin typeface="+mj-lt"/>
                <a:ea typeface="+mj-ea"/>
                <a:cs typeface="+mj-cs"/>
              </a:defRPr>
            </a:lvl1pPr>
          </a:lstStyle>
          <a:p>
            <a:r>
              <a:rPr lang="ko-KR" altLang="en-US"/>
              <a:t>마스터 제목 스타일 편집</a:t>
            </a:r>
            <a:endParaRPr lang="en-US"/>
          </a:p>
        </p:txBody>
      </p:sp>
      <p:sp>
        <p:nvSpPr>
          <p:cNvPr id="3" name="Subtitle 2"/>
          <p:cNvSpPr>
            <a:spLocks noGrp="1"/>
          </p:cNvSpPr>
          <p:nvPr>
            <p:ph type="subTitle" idx="1"/>
          </p:nvPr>
        </p:nvSpPr>
        <p:spPr>
          <a:xfrm>
            <a:off x="0" y="2359152"/>
            <a:ext cx="10948416" cy="685800"/>
          </a:xfrm>
        </p:spPr>
        <p:txBody>
          <a:bodyPr vert="horz" lIns="91440" tIns="45720" rIns="91440" bIns="45720" rtlCol="0" anchor="b">
            <a:normAutofit/>
          </a:bodyPr>
          <a:lstStyle>
            <a:lvl1pPr marL="0" indent="0" algn="r" defTabSz="914400" rtl="0" eaLnBrk="1" latinLnBrk="0" hangingPunct="1">
              <a:spcBef>
                <a:spcPct val="20000"/>
              </a:spcBef>
              <a:buClr>
                <a:schemeClr val="accent1"/>
              </a:buClr>
              <a:buSzPct val="90000"/>
              <a:buFont typeface="Wingdings 3" pitchFamily="18" charset="2"/>
              <a:buNone/>
              <a:defRPr lang="en-US" sz="2000" kern="1200" smtClean="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클릭하여 마스터 부제목 스타일 편집</a:t>
            </a:r>
            <a:endParaRPr lang="en-US"/>
          </a:p>
        </p:txBody>
      </p:sp>
      <p:sp>
        <p:nvSpPr>
          <p:cNvPr id="4" name="Date Placeholder 3"/>
          <p:cNvSpPr>
            <a:spLocks noGrp="1"/>
          </p:cNvSpPr>
          <p:nvPr>
            <p:ph type="dt" sz="half" idx="10"/>
          </p:nvPr>
        </p:nvSpPr>
        <p:spPr/>
        <p:txBody>
          <a:bodyPr/>
          <a:lstStyle/>
          <a:p>
            <a:fld id="{A06E70C3-0867-4119-BCBD-AB49558914A9}"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a:p>
        </p:txBody>
      </p:sp>
      <p:sp>
        <p:nvSpPr>
          <p:cNvPr id="3" name="Vertical Text Placeholder 2"/>
          <p:cNvSpPr>
            <a:spLocks noGrp="1"/>
          </p:cNvSpPr>
          <p:nvPr>
            <p:ph type="body" orient="vert" idx="1"/>
          </p:nvPr>
        </p:nvSpPr>
        <p:spPr>
          <a:xfrm>
            <a:off x="609600" y="1600201"/>
            <a:ext cx="10257432" cy="452596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
        <p:nvSpPr>
          <p:cNvPr id="4" name="Date Placeholder 3"/>
          <p:cNvSpPr>
            <a:spLocks noGrp="1"/>
          </p:cNvSpPr>
          <p:nvPr>
            <p:ph type="dt" sz="half" idx="10"/>
          </p:nvPr>
        </p:nvSpPr>
        <p:spPr/>
        <p:txBody>
          <a:bodyPr/>
          <a:lstStyle/>
          <a:p>
            <a:fld id="{A06E70C3-0867-4119-BCBD-AB49558914A9}"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7" name="Rectangle 6"/>
          <p:cNvSpPr/>
          <p:nvPr userDrawn="1"/>
        </p:nvSpPr>
        <p:spPr bwMode="gray">
          <a:xfrm rot="5400000">
            <a:off x="7182612" y="2048256"/>
            <a:ext cx="6519672" cy="2414016"/>
          </a:xfrm>
          <a:prstGeom prst="rect">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bwMode="gray">
          <a:xfrm>
            <a:off x="8737600" y="6135624"/>
            <a:ext cx="1316736" cy="722376"/>
          </a:xfrm>
          <a:prstGeom prst="rect">
            <a:avLst/>
          </a:prstGeom>
          <a:solidFill>
            <a:schemeClr val="accent5">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userDrawn="1"/>
        </p:nvSpPr>
        <p:spPr bwMode="gray">
          <a:xfrm>
            <a:off x="11474908" y="1379355"/>
            <a:ext cx="719328" cy="1463040"/>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userDrawn="1"/>
        </p:nvSpPr>
        <p:spPr bwMode="gray">
          <a:xfrm>
            <a:off x="11472672" y="0"/>
            <a:ext cx="719328" cy="1828800"/>
          </a:xfrm>
          <a:prstGeom prst="rect">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241536" y="274637"/>
            <a:ext cx="2231136" cy="5852160"/>
          </a:xfrm>
        </p:spPr>
        <p:txBody>
          <a:bodyPr vert="eaVert"/>
          <a:lstStyle/>
          <a:p>
            <a:r>
              <a:rPr lang="ko-KR" altLang="en-US"/>
              <a:t>마스터 제목 스타일 편집</a:t>
            </a:r>
            <a:endParaRPr lang="en-US"/>
          </a:p>
        </p:txBody>
      </p:sp>
      <p:sp>
        <p:nvSpPr>
          <p:cNvPr id="3" name="Vertical Text Placeholder 2"/>
          <p:cNvSpPr>
            <a:spLocks noGrp="1"/>
          </p:cNvSpPr>
          <p:nvPr>
            <p:ph type="body" orient="vert" idx="1"/>
          </p:nvPr>
        </p:nvSpPr>
        <p:spPr>
          <a:xfrm>
            <a:off x="609600" y="274639"/>
            <a:ext cx="8436864" cy="5851525"/>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
        <p:nvSpPr>
          <p:cNvPr id="4" name="Date Placeholder 3"/>
          <p:cNvSpPr>
            <a:spLocks noGrp="1"/>
          </p:cNvSpPr>
          <p:nvPr>
            <p:ph type="dt" sz="half" idx="10"/>
          </p:nvPr>
        </p:nvSpPr>
        <p:spPr/>
        <p:txBody>
          <a:bodyPr/>
          <a:lstStyle/>
          <a:p>
            <a:fld id="{A06E70C3-0867-4119-BCBD-AB49558914A9}"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
        <p:nvSpPr>
          <p:cNvPr id="4" name="Date Placeholder 3"/>
          <p:cNvSpPr>
            <a:spLocks noGrp="1"/>
          </p:cNvSpPr>
          <p:nvPr>
            <p:ph type="dt" sz="half" idx="10"/>
          </p:nvPr>
        </p:nvSpPr>
        <p:spPr/>
        <p:txBody>
          <a:bodyPr/>
          <a:lstStyle/>
          <a:p>
            <a:fld id="{A06E70C3-0867-4119-BCBD-AB49558914A9}"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구역 머리글">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81728" y="3044952"/>
            <a:ext cx="6254496" cy="740664"/>
          </a:xfrm>
        </p:spPr>
        <p:txBody>
          <a:bodyPr vert="horz" lIns="91440" tIns="45720" rIns="91440" bIns="45720" rtlCol="0" anchor="ctr">
            <a:normAutofit/>
          </a:bodyPr>
          <a:lstStyle>
            <a:lvl1pPr marL="0" indent="0">
              <a:buNone/>
              <a:defRPr lang="en-US" sz="2400" kern="1200" smtClean="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r" defTabSz="914400" rtl="0" eaLnBrk="1" latinLnBrk="0" hangingPunct="1">
              <a:spcBef>
                <a:spcPct val="20000"/>
              </a:spcBef>
              <a:buClr>
                <a:schemeClr val="accent1"/>
              </a:buClr>
              <a:buSzPct val="90000"/>
              <a:buFont typeface="Wingdings 3" pitchFamily="18" charset="2"/>
              <a:buNone/>
            </a:pPr>
            <a:r>
              <a:rPr lang="ko-KR" altLang="en-US"/>
              <a:t>마스터 텍스트 스타일을 편집하려면 클릭</a:t>
            </a:r>
          </a:p>
        </p:txBody>
      </p:sp>
      <p:sp>
        <p:nvSpPr>
          <p:cNvPr id="4" name="Date Placeholder 3"/>
          <p:cNvSpPr>
            <a:spLocks noGrp="1"/>
          </p:cNvSpPr>
          <p:nvPr>
            <p:ph type="dt" sz="half" idx="10"/>
          </p:nvPr>
        </p:nvSpPr>
        <p:spPr/>
        <p:txBody>
          <a:bodyPr/>
          <a:lstStyle/>
          <a:p>
            <a:fld id="{A06E70C3-0867-4119-BCBD-AB49558914A9}"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B792EC-8174-4020-A3B7-CC1E92DAEF84}" type="slidenum">
              <a:rPr lang="en-US" smtClean="0"/>
              <a:t>‹#›</a:t>
            </a:fld>
            <a:endParaRPr lang="en-US"/>
          </a:p>
        </p:txBody>
      </p:sp>
      <p:sp>
        <p:nvSpPr>
          <p:cNvPr id="7" name="Rectangle 6"/>
          <p:cNvSpPr/>
          <p:nvPr userDrawn="1"/>
        </p:nvSpPr>
        <p:spPr bwMode="gray">
          <a:xfrm>
            <a:off x="10948416" y="2788920"/>
            <a:ext cx="1243584" cy="1005840"/>
          </a:xfrm>
          <a:prstGeom prst="rect">
            <a:avLst/>
          </a:prstGeom>
          <a:solidFill>
            <a:schemeClr val="accent5">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bwMode="gray">
          <a:xfrm>
            <a:off x="0" y="2130552"/>
            <a:ext cx="11277600" cy="914400"/>
          </a:xfrm>
          <a:prstGeom prst="rect">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userDrawn="1"/>
        </p:nvSpPr>
        <p:spPr bwMode="gray">
          <a:xfrm>
            <a:off x="3328416" y="0"/>
            <a:ext cx="2279904" cy="2359152"/>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userDrawn="1"/>
        </p:nvSpPr>
        <p:spPr bwMode="gray">
          <a:xfrm>
            <a:off x="0" y="0"/>
            <a:ext cx="3718560" cy="2670048"/>
          </a:xfrm>
          <a:prstGeom prst="rect">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itle 10"/>
          <p:cNvSpPr>
            <a:spLocks noGrp="1"/>
          </p:cNvSpPr>
          <p:nvPr>
            <p:ph type="title"/>
          </p:nvPr>
        </p:nvSpPr>
        <p:spPr>
          <a:xfrm>
            <a:off x="609600" y="3813048"/>
            <a:ext cx="10363200" cy="1143000"/>
          </a:xfrm>
        </p:spPr>
        <p:txBody>
          <a:bodyPr vert="horz" lIns="91440" tIns="45720" rIns="91440" bIns="45720" rtlCol="0" anchor="ctr">
            <a:normAutofit/>
          </a:bodyPr>
          <a:lstStyle>
            <a:lvl1pPr algn="r" defTabSz="914400" rtl="0" eaLnBrk="1" latinLnBrk="0" hangingPunct="1">
              <a:spcBef>
                <a:spcPct val="0"/>
              </a:spcBef>
              <a:buNone/>
              <a:defRPr lang="en-US" sz="4400" kern="1200" smtClean="0">
                <a:solidFill>
                  <a:schemeClr val="tx2"/>
                </a:solidFill>
                <a:latin typeface="+mj-lt"/>
                <a:ea typeface="+mj-ea"/>
                <a:cs typeface="+mj-cs"/>
              </a:defRPr>
            </a:lvl1pPr>
          </a:lstStyle>
          <a:p>
            <a:r>
              <a:rPr lang="ko-KR" altLang="en-US"/>
              <a:t>마스터 제목 스타일 편집</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a:p>
        </p:txBody>
      </p:sp>
      <p:sp>
        <p:nvSpPr>
          <p:cNvPr id="3" name="Content Placeholder 2"/>
          <p:cNvSpPr>
            <a:spLocks noGrp="1"/>
          </p:cNvSpPr>
          <p:nvPr>
            <p:ph sz="half" idx="1"/>
          </p:nvPr>
        </p:nvSpPr>
        <p:spPr>
          <a:xfrm>
            <a:off x="609600" y="167802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
        <p:nvSpPr>
          <p:cNvPr id="4" name="Content Placeholder 3"/>
          <p:cNvSpPr>
            <a:spLocks noGrp="1"/>
          </p:cNvSpPr>
          <p:nvPr>
            <p:ph sz="half" idx="2"/>
          </p:nvPr>
        </p:nvSpPr>
        <p:spPr>
          <a:xfrm>
            <a:off x="6197600" y="167802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
        <p:nvSpPr>
          <p:cNvPr id="5" name="Date Placeholder 4"/>
          <p:cNvSpPr>
            <a:spLocks noGrp="1"/>
          </p:cNvSpPr>
          <p:nvPr>
            <p:ph type="dt" sz="half" idx="10"/>
          </p:nvPr>
        </p:nvSpPr>
        <p:spPr/>
        <p:txBody>
          <a:bodyPr/>
          <a:lstStyle/>
          <a:p>
            <a:fld id="{A06E70C3-0867-4119-BCBD-AB49558914A9}" type="datetimeFigureOut">
              <a:rPr lang="en-US" smtClean="0"/>
              <a:t>5/15/2023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ko-KR" altLang="en-US"/>
              <a:t>마스터 제목 스타일 편집</a:t>
            </a:r>
            <a:endParaRPr lang="en-US"/>
          </a:p>
        </p:txBody>
      </p:sp>
      <p:sp>
        <p:nvSpPr>
          <p:cNvPr id="3" name="Text Placeholder 2"/>
          <p:cNvSpPr>
            <a:spLocks noGrp="1"/>
          </p:cNvSpPr>
          <p:nvPr>
            <p:ph type="body" idx="1"/>
          </p:nvPr>
        </p:nvSpPr>
        <p:spPr bwMode="gray">
          <a:xfrm>
            <a:off x="609600" y="1627632"/>
            <a:ext cx="5386917" cy="639762"/>
          </a:xfrm>
        </p:spPr>
        <p:txBody>
          <a:bodyPr vert="horz" lIns="91440" tIns="45720" rIns="91440" bIns="45720" rtlCol="0" anchor="b">
            <a:normAutofit/>
          </a:bodyPr>
          <a:lstStyle>
            <a:lvl1pPr marL="0" indent="0">
              <a:buNone/>
              <a:defRPr lang="en-US" sz="2400" b="1" kern="1200" cap="none" spc="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Clr>
                <a:schemeClr val="accent1"/>
              </a:buClr>
              <a:buSzPct val="90000"/>
              <a:buFont typeface="Wingdings 3" pitchFamily="18" charset="2"/>
              <a:buNone/>
            </a:pPr>
            <a:r>
              <a:rPr lang="ko-KR" altLang="en-US"/>
              <a:t>마스터 텍스트 스타일을 편집하려면 클릭</a:t>
            </a:r>
          </a:p>
        </p:txBody>
      </p:sp>
      <p:sp>
        <p:nvSpPr>
          <p:cNvPr id="4" name="Content Placeholder 3"/>
          <p:cNvSpPr>
            <a:spLocks noGrp="1"/>
          </p:cNvSpPr>
          <p:nvPr>
            <p:ph sz="half" idx="2"/>
          </p:nvPr>
        </p:nvSpPr>
        <p:spPr>
          <a:xfrm>
            <a:off x="609600" y="2286000"/>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
        <p:nvSpPr>
          <p:cNvPr id="5" name="Text Placeholder 4"/>
          <p:cNvSpPr>
            <a:spLocks noGrp="1"/>
          </p:cNvSpPr>
          <p:nvPr>
            <p:ph type="body" sz="quarter" idx="3"/>
          </p:nvPr>
        </p:nvSpPr>
        <p:spPr bwMode="gray">
          <a:xfrm>
            <a:off x="6193368" y="1627632"/>
            <a:ext cx="5389033" cy="639762"/>
          </a:xfrm>
        </p:spPr>
        <p:txBody>
          <a:bodyPr vert="horz" lIns="91440" tIns="45720" rIns="91440" bIns="45720" rtlCol="0" anchor="b">
            <a:normAutofit/>
          </a:bodyPr>
          <a:lstStyle>
            <a:lvl1pPr marL="0" indent="0">
              <a:buNone/>
              <a:defRPr lang="en-US" sz="2400" b="1" kern="1200" cap="none" spc="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Clr>
                <a:schemeClr val="accent1"/>
              </a:buClr>
              <a:buSzPct val="90000"/>
              <a:buFont typeface="Wingdings 3" pitchFamily="18" charset="2"/>
              <a:buNone/>
            </a:pPr>
            <a:r>
              <a:rPr lang="ko-KR" altLang="en-US"/>
              <a:t>마스터 텍스트 스타일을 편집하려면 클릭</a:t>
            </a:r>
          </a:p>
        </p:txBody>
      </p:sp>
      <p:sp>
        <p:nvSpPr>
          <p:cNvPr id="6" name="Content Placeholder 5"/>
          <p:cNvSpPr>
            <a:spLocks noGrp="1"/>
          </p:cNvSpPr>
          <p:nvPr>
            <p:ph sz="quarter" idx="4"/>
          </p:nvPr>
        </p:nvSpPr>
        <p:spPr>
          <a:xfrm>
            <a:off x="6193368" y="2286000"/>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
        <p:nvSpPr>
          <p:cNvPr id="7" name="Date Placeholder 6"/>
          <p:cNvSpPr>
            <a:spLocks noGrp="1"/>
          </p:cNvSpPr>
          <p:nvPr>
            <p:ph type="dt" sz="half" idx="10"/>
          </p:nvPr>
        </p:nvSpPr>
        <p:spPr/>
        <p:txBody>
          <a:bodyPr/>
          <a:lstStyle/>
          <a:p>
            <a:fld id="{A06E70C3-0867-4119-BCBD-AB49558914A9}" type="datetimeFigureOut">
              <a:rPr lang="en-US" smtClean="0"/>
              <a:t>5/15/2023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제목만">
    <p:spTree>
      <p:nvGrpSpPr>
        <p:cNvPr id="1" name=""/>
        <p:cNvGrpSpPr/>
        <p:nvPr/>
      </p:nvGrpSpPr>
      <p:grpSpPr>
        <a:xfrm>
          <a:off x="0" y="0"/>
          <a:ext cx="0" cy="0"/>
          <a:chOff x="0" y="0"/>
          <a:chExt cx="0" cy="0"/>
        </a:xfrm>
      </p:grpSpPr>
      <p:sp>
        <p:nvSpPr>
          <p:cNvPr id="6" name="Rectangle 5"/>
          <p:cNvSpPr/>
          <p:nvPr userDrawn="1"/>
        </p:nvSpPr>
        <p:spPr>
          <a:xfrm>
            <a:off x="0" y="6501384"/>
            <a:ext cx="12192000" cy="356616"/>
          </a:xfrm>
          <a:prstGeom prst="rect">
            <a:avLst/>
          </a:prstGeom>
          <a:solidFill>
            <a:schemeClr val="accent6">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p:cNvSpPr/>
          <p:nvPr userDrawn="1"/>
        </p:nvSpPr>
        <p:spPr bwMode="gray">
          <a:xfrm>
            <a:off x="0" y="0"/>
            <a:ext cx="12192000" cy="301752"/>
          </a:xfrm>
          <a:prstGeom prst="rect">
            <a:avLst/>
          </a:prstGeom>
          <a:solidFill>
            <a:schemeClr val="accent5">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bwMode="gray">
          <a:xfrm>
            <a:off x="0" y="0"/>
            <a:ext cx="3243072" cy="530352"/>
          </a:xfrm>
          <a:prstGeom prst="rect">
            <a:avLst/>
          </a:prstGeom>
          <a:solidFill>
            <a:schemeClr val="accent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userDrawn="1"/>
        </p:nvSpPr>
        <p:spPr bwMode="gray">
          <a:xfrm>
            <a:off x="1901952" y="0"/>
            <a:ext cx="2097024" cy="438912"/>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p:txBody>
          <a:bodyPr vert="horz" lIns="91440" tIns="45720" rIns="91440" bIns="45720" rtlCol="0" anchor="ctr">
            <a:normAutofit/>
          </a:bodyPr>
          <a:lstStyle>
            <a:lvl1pPr algn="ctr" defTabSz="914400" rtl="0" eaLnBrk="1" latinLnBrk="0" hangingPunct="1">
              <a:spcBef>
                <a:spcPct val="0"/>
              </a:spcBef>
              <a:buNone/>
              <a:defRPr lang="en-US" sz="4400" kern="1200" smtClean="0">
                <a:solidFill>
                  <a:schemeClr val="tx2"/>
                </a:solidFill>
                <a:latin typeface="+mj-lt"/>
                <a:ea typeface="+mj-ea"/>
                <a:cs typeface="+mj-cs"/>
              </a:defRPr>
            </a:lvl1pPr>
          </a:lstStyle>
          <a:p>
            <a:r>
              <a:rPr lang="ko-KR" altLang="en-US"/>
              <a:t>마스터 제목 스타일 편집</a:t>
            </a:r>
            <a:endParaRPr lang="en-US"/>
          </a:p>
        </p:txBody>
      </p:sp>
      <p:sp>
        <p:nvSpPr>
          <p:cNvPr id="3" name="Date Placeholder 2"/>
          <p:cNvSpPr>
            <a:spLocks noGrp="1"/>
          </p:cNvSpPr>
          <p:nvPr>
            <p:ph type="dt" sz="half" idx="10"/>
          </p:nvPr>
        </p:nvSpPr>
        <p:spPr/>
        <p:txBody>
          <a:bodyPr/>
          <a:lstStyle/>
          <a:p>
            <a:fld id="{A06E70C3-0867-4119-BCBD-AB49558914A9}" type="datetimeFigureOut">
              <a:rPr lang="en-US" smtClean="0"/>
              <a:t>5/15/2023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11" name="Rectangle 10"/>
          <p:cNvSpPr/>
          <p:nvPr userDrawn="1"/>
        </p:nvSpPr>
        <p:spPr bwMode="gray">
          <a:xfrm>
            <a:off x="0" y="6501384"/>
            <a:ext cx="12192000" cy="356616"/>
          </a:xfrm>
          <a:prstGeom prst="rect">
            <a:avLst/>
          </a:prstGeom>
          <a:solidFill>
            <a:schemeClr val="accent6">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userDrawn="1"/>
        </p:nvSpPr>
        <p:spPr bwMode="gray">
          <a:xfrm>
            <a:off x="0" y="0"/>
            <a:ext cx="12192000" cy="301752"/>
          </a:xfrm>
          <a:prstGeom prst="rect">
            <a:avLst/>
          </a:prstGeom>
          <a:solidFill>
            <a:schemeClr val="accent5">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userDrawn="1"/>
        </p:nvSpPr>
        <p:spPr bwMode="gray">
          <a:xfrm>
            <a:off x="0" y="0"/>
            <a:ext cx="402336" cy="6858000"/>
          </a:xfrm>
          <a:prstGeom prst="rect">
            <a:avLst/>
          </a:prstGeom>
          <a:solidFill>
            <a:srgbClr val="9BBB59">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userDrawn="1"/>
        </p:nvSpPr>
        <p:spPr bwMode="gray">
          <a:xfrm>
            <a:off x="0" y="0"/>
            <a:ext cx="3243072" cy="530352"/>
          </a:xfrm>
          <a:prstGeom prst="rect">
            <a:avLst/>
          </a:prstGeom>
          <a:solidFill>
            <a:schemeClr val="accent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p:cNvSpPr/>
          <p:nvPr userDrawn="1"/>
        </p:nvSpPr>
        <p:spPr bwMode="gray">
          <a:xfrm>
            <a:off x="1901952" y="0"/>
            <a:ext cx="2097024" cy="438912"/>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userDrawn="1"/>
        </p:nvSpPr>
        <p:spPr bwMode="gray">
          <a:xfrm>
            <a:off x="11789664" y="0"/>
            <a:ext cx="402336" cy="6858000"/>
          </a:xfrm>
          <a:prstGeom prst="rect">
            <a:avLst/>
          </a:prstGeom>
          <a:solidFill>
            <a:srgbClr val="9BBB59">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A06E70C3-0867-4119-BCBD-AB49558914A9}" type="datetimeFigureOut">
              <a:rPr lang="en-US" smtClean="0"/>
              <a:t>5/15/2023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09599" y="548640"/>
            <a:ext cx="10265664" cy="932688"/>
          </a:xfrm>
        </p:spPr>
        <p:txBody>
          <a:bodyPr vert="horz" lIns="91440" tIns="45720" rIns="91440" bIns="45720" rtlCol="0" anchor="ctr">
            <a:normAutofit/>
          </a:bodyPr>
          <a:lstStyle>
            <a:lvl1pPr algn="l" defTabSz="914400" rtl="0" eaLnBrk="1" latinLnBrk="0" hangingPunct="1">
              <a:spcBef>
                <a:spcPct val="0"/>
              </a:spcBef>
              <a:buNone/>
              <a:defRPr lang="en-US" sz="3200" b="1" kern="1200" smtClean="0">
                <a:solidFill>
                  <a:schemeClr val="tx2"/>
                </a:solidFill>
                <a:latin typeface="+mj-lt"/>
                <a:ea typeface="+mj-ea"/>
                <a:cs typeface="+mj-cs"/>
              </a:defRPr>
            </a:lvl1pPr>
          </a:lstStyle>
          <a:p>
            <a:r>
              <a:rPr lang="ko-KR" altLang="en-US"/>
              <a:t>마스터 제목 스타일 편집</a:t>
            </a:r>
            <a:endParaRPr lang="en-US"/>
          </a:p>
        </p:txBody>
      </p:sp>
      <p:sp>
        <p:nvSpPr>
          <p:cNvPr id="4" name="Text Placeholder 3"/>
          <p:cNvSpPr>
            <a:spLocks noGrp="1"/>
          </p:cNvSpPr>
          <p:nvPr>
            <p:ph type="body" sz="half" idx="2"/>
          </p:nvPr>
        </p:nvSpPr>
        <p:spPr>
          <a:xfrm>
            <a:off x="7107936" y="1645920"/>
            <a:ext cx="3755136" cy="4480560"/>
          </a:xfrm>
        </p:spPr>
        <p:txBody>
          <a:bodyPr vert="horz" lIns="91440" tIns="45720" rIns="91440" bIns="45720" rtlCol="0">
            <a:normAutofit/>
          </a:bodyPr>
          <a:lstStyle>
            <a:lvl1pPr marL="0" indent="0">
              <a:buNone/>
              <a:defRPr lang="en-US" sz="1400" kern="1200" smtClean="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ct val="20000"/>
              </a:spcBef>
              <a:buClr>
                <a:schemeClr val="accent1"/>
              </a:buClr>
              <a:buSzPct val="90000"/>
              <a:buFont typeface="Wingdings 3" pitchFamily="18" charset="2"/>
              <a:buNone/>
            </a:pPr>
            <a:r>
              <a:rPr lang="ko-KR" altLang="en-US"/>
              <a:t>마스터 텍스트 스타일을 편집하려면 클릭</a:t>
            </a:r>
          </a:p>
        </p:txBody>
      </p:sp>
      <p:sp>
        <p:nvSpPr>
          <p:cNvPr id="5" name="Date Placeholder 4"/>
          <p:cNvSpPr>
            <a:spLocks noGrp="1"/>
          </p:cNvSpPr>
          <p:nvPr>
            <p:ph type="dt" sz="half" idx="10"/>
          </p:nvPr>
        </p:nvSpPr>
        <p:spPr/>
        <p:txBody>
          <a:bodyPr/>
          <a:lstStyle/>
          <a:p>
            <a:fld id="{A06E70C3-0867-4119-BCBD-AB49558914A9}" type="datetimeFigureOut">
              <a:rPr lang="en-US" smtClean="0"/>
              <a:t>5/15/2023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B792EC-8174-4020-A3B7-CC1E92DAEF84}" type="slidenum">
              <a:rPr lang="en-US" smtClean="0"/>
              <a:t>‹#›</a:t>
            </a:fld>
            <a:endParaRPr lang="en-US"/>
          </a:p>
        </p:txBody>
      </p:sp>
      <p:sp>
        <p:nvSpPr>
          <p:cNvPr id="9" name="Content Placeholder 8"/>
          <p:cNvSpPr>
            <a:spLocks noGrp="1"/>
          </p:cNvSpPr>
          <p:nvPr>
            <p:ph sz="quarter" idx="13"/>
          </p:nvPr>
        </p:nvSpPr>
        <p:spPr>
          <a:xfrm>
            <a:off x="609600" y="1645920"/>
            <a:ext cx="6400800" cy="4480560"/>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2401824" y="658368"/>
            <a:ext cx="7315200" cy="822960"/>
          </a:xfrm>
        </p:spPr>
        <p:txBody>
          <a:bodyPr vert="horz" lIns="91440" tIns="45720" rIns="91440" bIns="45720" rtlCol="0" anchor="b">
            <a:normAutofit/>
          </a:bodyPr>
          <a:lstStyle>
            <a:lvl1pPr algn="ctr" defTabSz="914400" rtl="0" eaLnBrk="1" latinLnBrk="0" hangingPunct="1">
              <a:spcBef>
                <a:spcPct val="0"/>
              </a:spcBef>
              <a:buNone/>
              <a:defRPr lang="en-US" sz="2800" b="1" kern="1200" smtClean="0">
                <a:solidFill>
                  <a:schemeClr val="tx2"/>
                </a:solidFill>
                <a:latin typeface="+mj-lt"/>
                <a:ea typeface="+mj-ea"/>
                <a:cs typeface="+mj-cs"/>
              </a:defRPr>
            </a:lvl1pPr>
          </a:lstStyle>
          <a:p>
            <a:r>
              <a:rPr lang="ko-KR" altLang="en-US"/>
              <a:t>마스터 제목 스타일 편집</a:t>
            </a:r>
            <a:endParaRPr lang="en-US"/>
          </a:p>
        </p:txBody>
      </p:sp>
      <p:sp>
        <p:nvSpPr>
          <p:cNvPr id="3" name="Picture Placeholder 2"/>
          <p:cNvSpPr>
            <a:spLocks noGrp="1"/>
          </p:cNvSpPr>
          <p:nvPr>
            <p:ph type="pic" idx="1"/>
          </p:nvPr>
        </p:nvSpPr>
        <p:spPr bwMode="gray">
          <a:xfrm>
            <a:off x="2389632" y="1618488"/>
            <a:ext cx="7315200" cy="3639312"/>
          </a:xfrm>
          <a:solidFill>
            <a:srgbClr val="F8F8F8"/>
          </a:solidFill>
          <a:ln w="76200" cmpd="sng">
            <a:solidFill>
              <a:srgbClr val="FFFFFF"/>
            </a:solidFill>
          </a:ln>
          <a:effectLst>
            <a:outerShdw blurRad="50800" dist="38100" dir="5400000" algn="t" rotWithShape="0">
              <a:prstClr val="black">
                <a:alpha val="40000"/>
              </a:prstClr>
            </a:outerShdw>
          </a:effectLst>
        </p:spPr>
        <p:txBody>
          <a:bodyPr vert="horz" lIns="91440" tIns="45720" rIns="91440" bIns="45720" rtlCol="0">
            <a:normAutofit/>
          </a:bodyPr>
          <a:lstStyle>
            <a:lvl1pPr marL="0" indent="0" algn="l" defTabSz="914400" rtl="0" eaLnBrk="1" latinLnBrk="0" hangingPunct="1">
              <a:spcBef>
                <a:spcPct val="20000"/>
              </a:spcBef>
              <a:buClr>
                <a:schemeClr val="accent1"/>
              </a:buClr>
              <a:buSzPct val="90000"/>
              <a:buFont typeface="Wingdings 3" pitchFamily="18" charset="2"/>
              <a:buNone/>
              <a:defRPr lang="en-US" sz="3200" kern="1200" smtClean="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a:p>
        </p:txBody>
      </p:sp>
      <p:sp>
        <p:nvSpPr>
          <p:cNvPr id="4" name="Text Placeholder 3"/>
          <p:cNvSpPr>
            <a:spLocks noGrp="1"/>
          </p:cNvSpPr>
          <p:nvPr>
            <p:ph type="body" sz="half" idx="2"/>
          </p:nvPr>
        </p:nvSpPr>
        <p:spPr>
          <a:xfrm>
            <a:off x="2389632" y="5413248"/>
            <a:ext cx="7315200" cy="9875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A06E70C3-0867-4119-BCBD-AB49558914A9}" type="datetimeFigureOut">
              <a:rPr lang="en-US" smtClean="0"/>
              <a:t>5/15/2023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gray">
          <a:xfrm>
            <a:off x="0" y="402336"/>
            <a:ext cx="11582400" cy="1097280"/>
          </a:xfrm>
          <a:prstGeom prst="rect">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bwMode="gray">
          <a:xfrm>
            <a:off x="10887456" y="996696"/>
            <a:ext cx="1304544" cy="896112"/>
          </a:xfrm>
          <a:prstGeom prst="rect">
            <a:avLst/>
          </a:prstGeom>
          <a:solidFill>
            <a:schemeClr val="accent5">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userDrawn="1"/>
        </p:nvSpPr>
        <p:spPr bwMode="gray">
          <a:xfrm>
            <a:off x="2377440" y="0"/>
            <a:ext cx="2596896" cy="539496"/>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userDrawn="1"/>
        </p:nvSpPr>
        <p:spPr bwMode="gray">
          <a:xfrm>
            <a:off x="0" y="0"/>
            <a:ext cx="3243072" cy="539496"/>
          </a:xfrm>
          <a:prstGeom prst="rect">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539496"/>
            <a:ext cx="10972800" cy="960120"/>
          </a:xfrm>
          <a:prstGeom prst="rect">
            <a:avLst/>
          </a:prstGeom>
        </p:spPr>
        <p:txBody>
          <a:bodyPr vert="horz" lIns="91440" tIns="45720" rIns="91440" bIns="45720" rtlCol="0" anchor="ctr">
            <a:normAutofit/>
          </a:bodyPr>
          <a:lstStyle/>
          <a:p>
            <a:r>
              <a:rPr lang="ko-KR" altLang="en-US"/>
              <a:t>마스터 제목 스타일 편집</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
        <p:nvSpPr>
          <p:cNvPr id="4" name="Date Placeholder 3"/>
          <p:cNvSpPr>
            <a:spLocks noGrp="1"/>
          </p:cNvSpPr>
          <p:nvPr>
            <p:ph type="dt" sz="half" idx="2"/>
          </p:nvPr>
        </p:nvSpPr>
        <p:spPr>
          <a:xfrm>
            <a:off x="609600" y="6537960"/>
            <a:ext cx="2844800" cy="246888"/>
          </a:xfrm>
          <a:prstGeom prst="rect">
            <a:avLst/>
          </a:prstGeom>
        </p:spPr>
        <p:txBody>
          <a:bodyPr vert="horz" lIns="91440" tIns="45720" rIns="91440" bIns="45720" rtlCol="0" anchor="ctr"/>
          <a:lstStyle>
            <a:lvl1pPr algn="l">
              <a:defRPr sz="1200">
                <a:solidFill>
                  <a:schemeClr val="tx1">
                    <a:tint val="75000"/>
                  </a:schemeClr>
                </a:solidFill>
              </a:defRPr>
            </a:lvl1pPr>
          </a:lstStyle>
          <a:p>
            <a:fld id="{A06E70C3-0867-4119-BCBD-AB49558914A9}" type="datetimeFigureOut">
              <a:rPr lang="en-US" smtClean="0"/>
              <a:t>5/15/2023</a:t>
            </a:fld>
            <a:endParaRPr lang="en-US"/>
          </a:p>
        </p:txBody>
      </p:sp>
      <p:sp>
        <p:nvSpPr>
          <p:cNvPr id="5" name="Footer Placeholder 4"/>
          <p:cNvSpPr>
            <a:spLocks noGrp="1"/>
          </p:cNvSpPr>
          <p:nvPr>
            <p:ph type="ftr" sz="quarter" idx="3"/>
          </p:nvPr>
        </p:nvSpPr>
        <p:spPr>
          <a:xfrm>
            <a:off x="7827264" y="6537960"/>
            <a:ext cx="3860800" cy="246888"/>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669536" y="6537960"/>
            <a:ext cx="2844800" cy="246888"/>
          </a:xfrm>
          <a:prstGeom prst="rect">
            <a:avLst/>
          </a:prstGeom>
        </p:spPr>
        <p:txBody>
          <a:bodyPr vert="horz" lIns="91440" tIns="45720" rIns="91440" bIns="45720" rtlCol="0" anchor="ctr"/>
          <a:lstStyle>
            <a:lvl1pPr algn="ctr">
              <a:defRPr sz="1200">
                <a:solidFill>
                  <a:schemeClr val="tx1">
                    <a:tint val="75000"/>
                  </a:schemeClr>
                </a:solidFill>
              </a:defRPr>
            </a:lvl1pPr>
          </a:lstStyle>
          <a:p>
            <a:fld id="{7EB792EC-8174-4020-A3B7-CC1E92DAEF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1" hangingPunct="1">
        <a:spcBef>
          <a:spcPct val="0"/>
        </a:spcBef>
        <a:buNone/>
        <a:defRPr sz="4400" kern="1200">
          <a:solidFill>
            <a:schemeClr val="tx2"/>
          </a:solidFill>
          <a:latin typeface="+mj-lt"/>
          <a:ea typeface="+mj-ea"/>
          <a:cs typeface="+mj-cs"/>
        </a:defRPr>
      </a:lvl1pPr>
      <a:lvl2pPr eaLnBrk="1" latinLnBrk="1" hangingPunct="1">
        <a:defRPr>
          <a:solidFill>
            <a:schemeClr val="tx2"/>
          </a:solidFill>
        </a:defRPr>
      </a:lvl2pPr>
      <a:lvl3pPr eaLnBrk="1" latinLnBrk="1" hangingPunct="1">
        <a:defRPr>
          <a:solidFill>
            <a:schemeClr val="tx2"/>
          </a:solidFill>
        </a:defRPr>
      </a:lvl3pPr>
      <a:lvl4pPr eaLnBrk="1" latinLnBrk="1" hangingPunct="1">
        <a:defRPr>
          <a:solidFill>
            <a:schemeClr val="tx2"/>
          </a:solidFill>
        </a:defRPr>
      </a:lvl4pPr>
      <a:lvl5pPr eaLnBrk="1" latinLnBrk="1" hangingPunct="1">
        <a:defRPr>
          <a:solidFill>
            <a:schemeClr val="tx2"/>
          </a:solidFill>
        </a:defRPr>
      </a:lvl5pPr>
      <a:lvl6pPr eaLnBrk="1" latinLnBrk="1" hangingPunct="1">
        <a:defRPr>
          <a:solidFill>
            <a:schemeClr val="tx2"/>
          </a:solidFill>
        </a:defRPr>
      </a:lvl6pPr>
      <a:lvl7pPr eaLnBrk="1" latinLnBrk="1" hangingPunct="1">
        <a:defRPr>
          <a:solidFill>
            <a:schemeClr val="tx2"/>
          </a:solidFill>
        </a:defRPr>
      </a:lvl7pPr>
      <a:lvl8pPr eaLnBrk="1" latinLnBrk="1" hangingPunct="1">
        <a:defRPr>
          <a:solidFill>
            <a:schemeClr val="tx2"/>
          </a:solidFill>
        </a:defRPr>
      </a:lvl8pPr>
      <a:lvl9pPr eaLnBrk="1" latinLnBrk="1" hangingPunct="1">
        <a:defRPr>
          <a:solidFill>
            <a:schemeClr val="tx2"/>
          </a:solidFill>
        </a:defRPr>
      </a:lvl9pPr>
    </p:titleStyle>
    <p:bodyStyle>
      <a:lvl1pPr marL="342900" indent="-342900" algn="l" defTabSz="914400" rtl="0" eaLnBrk="1" latinLnBrk="1" hangingPunct="1">
        <a:spcBef>
          <a:spcPct val="20000"/>
        </a:spcBef>
        <a:buClr>
          <a:schemeClr val="accent1"/>
        </a:buClr>
        <a:buSzPct val="90000"/>
        <a:buFont typeface="Wingdings 3" pitchFamily="18" charset="2"/>
        <a:buChar char=""/>
        <a:defRPr sz="3200" kern="1200">
          <a:solidFill>
            <a:schemeClr val="tx1"/>
          </a:solidFill>
          <a:latin typeface="+mn-lt"/>
          <a:ea typeface="+mn-ea"/>
          <a:cs typeface="+mn-cs"/>
        </a:defRPr>
      </a:lvl1pPr>
      <a:lvl2pPr marL="742950" indent="-285750" algn="l" defTabSz="914400" rtl="0" eaLnBrk="1" latinLnBrk="1" hangingPunct="1">
        <a:spcBef>
          <a:spcPct val="20000"/>
        </a:spcBef>
        <a:buClr>
          <a:schemeClr val="accent2"/>
        </a:buClr>
        <a:buSzPct val="90000"/>
        <a:buFont typeface="Wingdings 3" pitchFamily="18" charset="2"/>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Clr>
          <a:schemeClr val="accent3"/>
        </a:buClr>
        <a:buSzPct val="90000"/>
        <a:buFont typeface="Wingdings 3" pitchFamily="18" charset="2"/>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Clr>
          <a:schemeClr val="accent4"/>
        </a:buClr>
        <a:buSzPct val="90000"/>
        <a:buFont typeface="Wingdings 3" pitchFamily="18" charset="2"/>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Clr>
          <a:schemeClr val="accent5"/>
        </a:buClr>
        <a:buSzPct val="90000"/>
        <a:buFont typeface="Wingdings 3" pitchFamily="18" charset="2"/>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hyperlink" Target="https://youtu.be/3yurYXtkbwU" TargetMode="Externa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1.jpeg"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2.gif"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3.jpeg"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4.jpeg"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bg1"/>
        </a:solidFill>
      </p:bgPr>
    </p:bg>
    <p:spTree>
      <p:nvGrpSpPr>
        <p:cNvPr id="1" name=""/>
        <p:cNvGrpSpPr/>
        <p:nvPr/>
      </p:nvGrpSpPr>
      <p:grpSpPr>
        <a:xfrm>
          <a:off x="0" y="0"/>
          <a:ext cx="0" cy="0"/>
          <a:chOff x="0" y="0"/>
          <a:chExt cx="0" cy="0"/>
        </a:xfrm>
      </p:grpSpPr>
      <p:sp>
        <p:nvSpPr>
          <p:cNvPr id="2" name="제목 1"/>
          <p:cNvSpPr>
            <a:spLocks noGrp="1"/>
          </p:cNvSpPr>
          <p:nvPr>
            <p:ph type="ctrTitle" idx="0"/>
          </p:nvPr>
        </p:nvSpPr>
        <p:spPr/>
        <p:txBody>
          <a:bodyPr/>
          <a:lstStyle/>
          <a:p>
            <a:pPr lvl="0">
              <a:defRPr/>
            </a:pPr>
            <a:r>
              <a:rPr lang="en-US" altLang="ko-KR"/>
              <a:t>Theodore Roethke’s “My Papa’s Waltz”</a:t>
            </a:r>
            <a:endParaRPr lang="ko-KR" altLang="en-US"/>
          </a:p>
        </p:txBody>
      </p:sp>
      <p:sp>
        <p:nvSpPr>
          <p:cNvPr id="3" name="부제목 2"/>
          <p:cNvSpPr>
            <a:spLocks noGrp="1"/>
          </p:cNvSpPr>
          <p:nvPr>
            <p:ph type="subTitle" idx="1"/>
          </p:nvPr>
        </p:nvSpPr>
        <p:spPr/>
        <p:txBody>
          <a:bodyPr>
            <a:normAutofit fontScale="92500" lnSpcReduction="10000"/>
          </a:bodyPr>
          <a:lstStyle/>
          <a:p>
            <a:pPr lvl="0">
              <a:defRPr/>
            </a:pPr>
            <a:r>
              <a:rPr lang="en-US" altLang="ko-KR"/>
              <a:t>Introduction to English Literature 04</a:t>
            </a:r>
            <a:endParaRPr lang="en-US" altLang="ko-KR"/>
          </a:p>
          <a:p>
            <a:pPr lvl="0">
              <a:defRPr/>
            </a:pPr>
            <a:r>
              <a:rPr lang="en-US" altLang="ko-KR"/>
              <a:t>May 14, 2025</a:t>
            </a:r>
            <a:endParaRPr lang="en-US" altLang="ko-K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AE78506-B2B8-490B-BCA4-F7FA0353F249}"/>
              </a:ext>
            </a:extLst>
          </p:cNvPr>
          <p:cNvSpPr>
            <a:spLocks noGrp="1"/>
          </p:cNvSpPr>
          <p:nvPr>
            <p:ph type="title"/>
          </p:nvPr>
        </p:nvSpPr>
        <p:spPr/>
        <p:txBody>
          <a:bodyPr/>
          <a:lstStyle/>
          <a:p>
            <a:r>
              <a:rPr lang="en-US" altLang="ko-KR" dirty="0"/>
              <a:t>My Papa’s Waltz IV</a:t>
            </a:r>
            <a:endParaRPr lang="ko-KR" altLang="en-US" dirty="0"/>
          </a:p>
        </p:txBody>
      </p:sp>
      <p:sp>
        <p:nvSpPr>
          <p:cNvPr id="3" name="내용 개체 틀 2">
            <a:extLst>
              <a:ext uri="{FF2B5EF4-FFF2-40B4-BE49-F238E27FC236}">
                <a16:creationId xmlns:a16="http://schemas.microsoft.com/office/drawing/2014/main" id="{9E6C172D-F664-4C78-8AD9-2DEE3850AA19}"/>
              </a:ext>
            </a:extLst>
          </p:cNvPr>
          <p:cNvSpPr>
            <a:spLocks noGrp="1"/>
          </p:cNvSpPr>
          <p:nvPr>
            <p:ph sz="half" idx="1"/>
          </p:nvPr>
        </p:nvSpPr>
        <p:spPr/>
        <p:txBody>
          <a:bodyPr/>
          <a:lstStyle/>
          <a:p>
            <a:pPr marL="0" indent="0">
              <a:buNone/>
            </a:pPr>
            <a:r>
              <a:rPr lang="en-US" altLang="ko-KR" dirty="0"/>
              <a:t>You beat time on my head   </a:t>
            </a:r>
          </a:p>
          <a:p>
            <a:pPr marL="0" indent="0">
              <a:buNone/>
            </a:pPr>
            <a:r>
              <a:rPr lang="en-US" altLang="ko-KR" dirty="0"/>
              <a:t>With a palm caked hard by dirt,   </a:t>
            </a:r>
          </a:p>
          <a:p>
            <a:pPr marL="0" indent="0">
              <a:buNone/>
            </a:pPr>
            <a:r>
              <a:rPr lang="en-US" altLang="ko-KR" dirty="0"/>
              <a:t>Then waltzed me off to bed   </a:t>
            </a:r>
          </a:p>
          <a:p>
            <a:pPr marL="0" indent="0">
              <a:buNone/>
            </a:pPr>
            <a:r>
              <a:rPr lang="en-US" altLang="ko-KR" dirty="0"/>
              <a:t>Still clinging to your shirt.</a:t>
            </a:r>
          </a:p>
          <a:p>
            <a:pPr marL="0" indent="0">
              <a:buNone/>
            </a:pPr>
            <a:endParaRPr lang="en-US" altLang="ko-KR" dirty="0"/>
          </a:p>
          <a:p>
            <a:pPr marL="0" indent="0">
              <a:buNone/>
            </a:pPr>
            <a:r>
              <a:rPr lang="en-US" altLang="ko-KR" dirty="0"/>
              <a:t>Poet’s</a:t>
            </a:r>
            <a:r>
              <a:rPr lang="ko-KR" altLang="en-US" dirty="0"/>
              <a:t> </a:t>
            </a:r>
            <a:r>
              <a:rPr lang="en-US" altLang="ko-KR" dirty="0"/>
              <a:t>own</a:t>
            </a:r>
            <a:r>
              <a:rPr lang="ko-KR" altLang="en-US" dirty="0"/>
              <a:t> </a:t>
            </a:r>
            <a:r>
              <a:rPr lang="en-US" altLang="ko-KR" dirty="0"/>
              <a:t>reading of “My Papa’s Waltz”: </a:t>
            </a:r>
            <a:r>
              <a:rPr lang="en-US" altLang="ko-KR" dirty="0">
                <a:hlinkClick r:id="rId2"/>
              </a:rPr>
              <a:t>https://youtu.be/3yurYXtkbwU</a:t>
            </a:r>
            <a:endParaRPr lang="en-US" altLang="ko-KR" dirty="0"/>
          </a:p>
          <a:p>
            <a:pPr marL="0" indent="0">
              <a:buNone/>
            </a:pPr>
            <a:endParaRPr lang="en-US" altLang="ko-KR" dirty="0"/>
          </a:p>
        </p:txBody>
      </p:sp>
      <p:sp>
        <p:nvSpPr>
          <p:cNvPr id="4" name="내용 개체 틀 3">
            <a:extLst>
              <a:ext uri="{FF2B5EF4-FFF2-40B4-BE49-F238E27FC236}">
                <a16:creationId xmlns:a16="http://schemas.microsoft.com/office/drawing/2014/main" id="{C4ECF3DC-1E0D-410C-95BE-42D654058F16}"/>
              </a:ext>
            </a:extLst>
          </p:cNvPr>
          <p:cNvSpPr>
            <a:spLocks noGrp="1"/>
          </p:cNvSpPr>
          <p:nvPr>
            <p:ph sz="half" idx="2"/>
          </p:nvPr>
        </p:nvSpPr>
        <p:spPr/>
        <p:txBody>
          <a:bodyPr>
            <a:normAutofit/>
          </a:bodyPr>
          <a:lstStyle/>
          <a:p>
            <a:pPr marL="0" indent="0">
              <a:buNone/>
            </a:pPr>
            <a:r>
              <a:rPr lang="ko-KR" altLang="en-US" sz="2000" dirty="0"/>
              <a:t>당신은 내 머리 위에 박자를 맞췄다</a:t>
            </a:r>
            <a:r>
              <a:rPr lang="en-US" altLang="ko-KR" sz="2000" dirty="0"/>
              <a:t>.</a:t>
            </a:r>
          </a:p>
          <a:p>
            <a:pPr marL="0" indent="0">
              <a:buNone/>
            </a:pPr>
            <a:endParaRPr lang="en-US" altLang="ko-KR" sz="2000" dirty="0"/>
          </a:p>
          <a:p>
            <a:pPr marL="0" indent="0">
              <a:buNone/>
            </a:pPr>
            <a:r>
              <a:rPr lang="ko-KR" altLang="en-US" sz="2000" dirty="0"/>
              <a:t>먼지가 묻어 딱딱하게 갈라진 손바닥으로</a:t>
            </a:r>
            <a:r>
              <a:rPr lang="en-US" altLang="ko-KR" sz="2000" dirty="0"/>
              <a:t>.</a:t>
            </a:r>
          </a:p>
          <a:p>
            <a:pPr marL="0" indent="0">
              <a:buNone/>
            </a:pPr>
            <a:endParaRPr lang="en-US" altLang="ko-KR" sz="2000" dirty="0"/>
          </a:p>
          <a:p>
            <a:pPr marL="0" indent="0">
              <a:buNone/>
            </a:pPr>
            <a:r>
              <a:rPr lang="ko-KR" altLang="en-US" sz="2000" dirty="0"/>
              <a:t>당신의 셔츠를 악착같이 붙잡고 매달리는 나를</a:t>
            </a:r>
            <a:endParaRPr lang="en-US" altLang="ko-KR" sz="2000" dirty="0"/>
          </a:p>
          <a:p>
            <a:pPr marL="0" indent="0">
              <a:buNone/>
            </a:pPr>
            <a:endParaRPr lang="ko-KR" altLang="en-US" sz="2000" dirty="0"/>
          </a:p>
          <a:p>
            <a:pPr marL="0" indent="0">
              <a:buNone/>
            </a:pPr>
            <a:r>
              <a:rPr lang="ko-KR" altLang="en-US" sz="2000" dirty="0"/>
              <a:t>그렇게 왈츠를 추면서 침대로 데려가 내려놓았다</a:t>
            </a:r>
            <a:r>
              <a:rPr lang="en-US" altLang="ko-KR" sz="2000" dirty="0"/>
              <a:t>.</a:t>
            </a:r>
            <a:endParaRPr lang="ko-KR" altLang="en-US" sz="2000" dirty="0"/>
          </a:p>
        </p:txBody>
      </p:sp>
    </p:spTree>
    <p:extLst>
      <p:ext uri="{BB962C8B-B14F-4D97-AF65-F5344CB8AC3E}">
        <p14:creationId xmlns:p14="http://schemas.microsoft.com/office/powerpoint/2010/main" val="2669044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E290FC6-E836-45DE-B2DA-2D518BD5CA34}"/>
              </a:ext>
            </a:extLst>
          </p:cNvPr>
          <p:cNvSpPr>
            <a:spLocks noGrp="1"/>
          </p:cNvSpPr>
          <p:nvPr>
            <p:ph type="title"/>
          </p:nvPr>
        </p:nvSpPr>
        <p:spPr/>
        <p:txBody>
          <a:bodyPr/>
          <a:lstStyle/>
          <a:p>
            <a:r>
              <a:rPr lang="en-US" altLang="ko-KR" dirty="0"/>
              <a:t>“My Papa’s Waltz”: Odd Sentence Structure I</a:t>
            </a:r>
            <a:endParaRPr lang="ko-KR" altLang="en-US" dirty="0"/>
          </a:p>
        </p:txBody>
      </p:sp>
      <p:sp>
        <p:nvSpPr>
          <p:cNvPr id="3" name="내용 개체 틀 2">
            <a:extLst>
              <a:ext uri="{FF2B5EF4-FFF2-40B4-BE49-F238E27FC236}">
                <a16:creationId xmlns:a16="http://schemas.microsoft.com/office/drawing/2014/main" id="{0732CA13-30C1-4E2E-A59C-A0D74988ED9F}"/>
              </a:ext>
            </a:extLst>
          </p:cNvPr>
          <p:cNvSpPr>
            <a:spLocks noGrp="1"/>
          </p:cNvSpPr>
          <p:nvPr>
            <p:ph sz="half" idx="1"/>
          </p:nvPr>
        </p:nvSpPr>
        <p:spPr/>
        <p:txBody>
          <a:bodyPr/>
          <a:lstStyle/>
          <a:p>
            <a:pPr marL="0" indent="0">
              <a:buNone/>
            </a:pPr>
            <a:r>
              <a:rPr lang="en-US" altLang="ko-KR" sz="3200" dirty="0"/>
              <a:t>He does not say that  the buckle  scraped his ear, but rather “My right ear scraped a buckle.”</a:t>
            </a:r>
          </a:p>
          <a:p>
            <a:pPr marL="0" indent="0">
              <a:buNone/>
            </a:pPr>
            <a:endParaRPr lang="ko-KR" altLang="en-US" dirty="0"/>
          </a:p>
        </p:txBody>
      </p:sp>
      <p:sp>
        <p:nvSpPr>
          <p:cNvPr id="4" name="내용 개체 틀 3">
            <a:extLst>
              <a:ext uri="{FF2B5EF4-FFF2-40B4-BE49-F238E27FC236}">
                <a16:creationId xmlns:a16="http://schemas.microsoft.com/office/drawing/2014/main" id="{78CCCB6A-36E3-4AF0-AB16-E00F90FA7803}"/>
              </a:ext>
            </a:extLst>
          </p:cNvPr>
          <p:cNvSpPr>
            <a:spLocks noGrp="1"/>
          </p:cNvSpPr>
          <p:nvPr>
            <p:ph sz="half" idx="2"/>
          </p:nvPr>
        </p:nvSpPr>
        <p:spPr/>
        <p:txBody>
          <a:bodyPr>
            <a:normAutofit/>
          </a:bodyPr>
          <a:lstStyle/>
          <a:p>
            <a:pPr marL="0" indent="0">
              <a:buNone/>
            </a:pPr>
            <a:r>
              <a:rPr lang="en-US" altLang="ko-KR" sz="3200" dirty="0">
                <a:solidFill>
                  <a:srgbClr val="0070C0"/>
                </a:solidFill>
              </a:rPr>
              <a:t>The speaker avoids placing blame and refuses to specify any unpleasant effect(</a:t>
            </a:r>
            <a:r>
              <a:rPr lang="en-US" altLang="ko-KR" sz="3200" dirty="0"/>
              <a:t>480/</a:t>
            </a:r>
            <a:r>
              <a:rPr lang="en-US" altLang="ko-KR" sz="3200" dirty="0">
                <a:solidFill>
                  <a:srgbClr val="0070C0"/>
                </a:solidFill>
              </a:rPr>
              <a:t>826).</a:t>
            </a:r>
            <a:endParaRPr lang="ko-KR" altLang="en-US" sz="3200" dirty="0">
              <a:solidFill>
                <a:srgbClr val="0070C0"/>
              </a:solidFill>
            </a:endParaRPr>
          </a:p>
        </p:txBody>
      </p:sp>
    </p:spTree>
    <p:extLst>
      <p:ext uri="{BB962C8B-B14F-4D97-AF65-F5344CB8AC3E}">
        <p14:creationId xmlns:p14="http://schemas.microsoft.com/office/powerpoint/2010/main" val="2711298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270EAA-962F-49C6-8D2A-91D7909FDDC8}"/>
              </a:ext>
            </a:extLst>
          </p:cNvPr>
          <p:cNvSpPr>
            <a:spLocks noGrp="1"/>
          </p:cNvSpPr>
          <p:nvPr>
            <p:ph type="title"/>
          </p:nvPr>
        </p:nvSpPr>
        <p:spPr/>
        <p:txBody>
          <a:bodyPr>
            <a:normAutofit/>
          </a:bodyPr>
          <a:lstStyle/>
          <a:p>
            <a:r>
              <a:rPr lang="en-US" altLang="ko-KR" dirty="0"/>
              <a:t>“My Papa’s Waltz”: Odd Sentence Structure II</a:t>
            </a:r>
            <a:endParaRPr lang="ko-KR" altLang="en-US" dirty="0"/>
          </a:p>
        </p:txBody>
      </p:sp>
      <p:sp>
        <p:nvSpPr>
          <p:cNvPr id="4" name="내용 개체 틀 3">
            <a:extLst>
              <a:ext uri="{FF2B5EF4-FFF2-40B4-BE49-F238E27FC236}">
                <a16:creationId xmlns:a16="http://schemas.microsoft.com/office/drawing/2014/main" id="{E0637F1E-42F8-46DD-88EB-1951F228DD16}"/>
              </a:ext>
            </a:extLst>
          </p:cNvPr>
          <p:cNvSpPr>
            <a:spLocks noGrp="1"/>
          </p:cNvSpPr>
          <p:nvPr>
            <p:ph sz="half" idx="1"/>
          </p:nvPr>
        </p:nvSpPr>
        <p:spPr/>
        <p:txBody>
          <a:bodyPr/>
          <a:lstStyle/>
          <a:p>
            <a:pPr marL="0" indent="0">
              <a:buNone/>
            </a:pPr>
            <a:r>
              <a:rPr lang="en-US" altLang="ko-KR" sz="3200" dirty="0"/>
              <a:t>In lines 5– 6, the  connection between  the  romping  and  the  pans  falling is stated  oddly: “We romped  until  the  pans  / Slid  from  the  kitchen  shelf”</a:t>
            </a:r>
          </a:p>
          <a:p>
            <a:pPr marL="0" indent="0">
              <a:buNone/>
            </a:pPr>
            <a:endParaRPr lang="ko-KR" altLang="en-US" dirty="0"/>
          </a:p>
        </p:txBody>
      </p:sp>
      <p:sp>
        <p:nvSpPr>
          <p:cNvPr id="5" name="내용 개체 틀 4">
            <a:extLst>
              <a:ext uri="{FF2B5EF4-FFF2-40B4-BE49-F238E27FC236}">
                <a16:creationId xmlns:a16="http://schemas.microsoft.com/office/drawing/2014/main" id="{49250AD0-36A6-46FD-82E7-C94E4DCF6FF0}"/>
              </a:ext>
            </a:extLst>
          </p:cNvPr>
          <p:cNvSpPr>
            <a:spLocks noGrp="1"/>
          </p:cNvSpPr>
          <p:nvPr>
            <p:ph sz="half" idx="2"/>
          </p:nvPr>
        </p:nvSpPr>
        <p:spPr/>
        <p:txBody>
          <a:bodyPr/>
          <a:lstStyle/>
          <a:p>
            <a:pPr marL="0" indent="0">
              <a:buNone/>
            </a:pPr>
            <a:r>
              <a:rPr lang="en-US" altLang="ko-KR" sz="3200" dirty="0">
                <a:solidFill>
                  <a:srgbClr val="0070C0"/>
                </a:solidFill>
              </a:rPr>
              <a:t>The speaker  does not  say that  they knocked  down the  pans  or imply awkwardness, but he does suggest energetic  activity and duration</a:t>
            </a:r>
            <a:r>
              <a:rPr kumimoji="0" lang="en-US" altLang="ko-KR" sz="3200" b="0" i="0" u="none" strike="noStrike" kern="1200" cap="none" spc="0" normalizeH="0" baseline="0" noProof="0" dirty="0">
                <a:ln>
                  <a:noFill/>
                </a:ln>
                <a:solidFill>
                  <a:srgbClr val="0070C0"/>
                </a:solidFill>
                <a:effectLst/>
                <a:uLnTx/>
                <a:uFillTx/>
                <a:latin typeface="Tw Cen MT"/>
                <a:ea typeface="맑은 고딕" panose="020B0503020000020004" pitchFamily="50" charset="-127"/>
                <a:cs typeface="+mn-cs"/>
              </a:rPr>
              <a:t> (</a:t>
            </a:r>
            <a:r>
              <a:rPr kumimoji="0" lang="en-US" altLang="ko-KR" sz="3200" b="0" i="0" u="none" strike="noStrike" kern="1200" cap="none" spc="0" normalizeH="0" baseline="0" noProof="0" dirty="0">
                <a:ln>
                  <a:noFill/>
                </a:ln>
                <a:solidFill>
                  <a:prstClr val="black"/>
                </a:solidFill>
                <a:effectLst/>
                <a:uLnTx/>
                <a:uFillTx/>
                <a:latin typeface="Tw Cen MT"/>
                <a:ea typeface="맑은 고딕" panose="020B0503020000020004" pitchFamily="50" charset="-127"/>
                <a:cs typeface="+mn-cs"/>
              </a:rPr>
              <a:t>480/</a:t>
            </a:r>
            <a:r>
              <a:rPr kumimoji="0" lang="en-US" altLang="ko-KR" sz="3200" b="0" i="0" u="none" strike="noStrike" kern="1200" cap="none" spc="0" normalizeH="0" baseline="0" noProof="0" dirty="0">
                <a:ln>
                  <a:noFill/>
                </a:ln>
                <a:solidFill>
                  <a:srgbClr val="0070C0"/>
                </a:solidFill>
                <a:effectLst/>
                <a:uLnTx/>
                <a:uFillTx/>
                <a:latin typeface="Tw Cen MT"/>
                <a:ea typeface="맑은 고딕" panose="020B0503020000020004" pitchFamily="50" charset="-127"/>
                <a:cs typeface="+mn-cs"/>
              </a:rPr>
              <a:t>826).</a:t>
            </a:r>
            <a:endParaRPr lang="en-US" altLang="ko-KR" sz="3200" dirty="0">
              <a:solidFill>
                <a:srgbClr val="0070C0"/>
              </a:solidFill>
            </a:endParaRPr>
          </a:p>
          <a:p>
            <a:endParaRPr lang="ko-KR" altLang="en-US" dirty="0"/>
          </a:p>
        </p:txBody>
      </p:sp>
    </p:spTree>
    <p:extLst>
      <p:ext uri="{BB962C8B-B14F-4D97-AF65-F5344CB8AC3E}">
        <p14:creationId xmlns:p14="http://schemas.microsoft.com/office/powerpoint/2010/main" val="1091238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1BFC4ED-D03E-4632-9936-9A259807401D}"/>
              </a:ext>
            </a:extLst>
          </p:cNvPr>
          <p:cNvSpPr>
            <a:spLocks noGrp="1"/>
          </p:cNvSpPr>
          <p:nvPr>
            <p:ph type="title"/>
          </p:nvPr>
        </p:nvSpPr>
        <p:spPr/>
        <p:txBody>
          <a:bodyPr>
            <a:normAutofit/>
          </a:bodyPr>
          <a:lstStyle/>
          <a:p>
            <a:r>
              <a:rPr lang="en-US" altLang="ko-KR" dirty="0"/>
              <a:t>“My Papa’s Waltz”: Odd Sentence Structure III</a:t>
            </a:r>
            <a:endParaRPr lang="ko-KR" altLang="en-US" dirty="0"/>
          </a:p>
        </p:txBody>
      </p:sp>
      <p:sp>
        <p:nvSpPr>
          <p:cNvPr id="3" name="내용 개체 틀 2">
            <a:extLst>
              <a:ext uri="{FF2B5EF4-FFF2-40B4-BE49-F238E27FC236}">
                <a16:creationId xmlns:a16="http://schemas.microsoft.com/office/drawing/2014/main" id="{295E3C43-1497-42DE-B6A0-D1B1CEB25B79}"/>
              </a:ext>
            </a:extLst>
          </p:cNvPr>
          <p:cNvSpPr>
            <a:spLocks noGrp="1"/>
          </p:cNvSpPr>
          <p:nvPr>
            <p:ph idx="1"/>
          </p:nvPr>
        </p:nvSpPr>
        <p:spPr/>
        <p:txBody>
          <a:bodyPr>
            <a:normAutofit lnSpcReduction="10000"/>
          </a:bodyPr>
          <a:lstStyle/>
          <a:p>
            <a:pPr marL="0" indent="0">
              <a:buNone/>
            </a:pPr>
            <a:r>
              <a:rPr lang="en-US" altLang="ko-KR" dirty="0"/>
              <a:t>“My mother’s countenance/ Could not unfrown itself.”</a:t>
            </a:r>
          </a:p>
          <a:p>
            <a:pPr marL="0" indent="0">
              <a:buNone/>
            </a:pPr>
            <a:endParaRPr lang="en-US" altLang="ko-KR" dirty="0"/>
          </a:p>
          <a:p>
            <a:pPr marL="0" indent="0">
              <a:buNone/>
            </a:pPr>
            <a:r>
              <a:rPr lang="en-US" altLang="ko-KR" dirty="0">
                <a:solidFill>
                  <a:srgbClr val="0070C0"/>
                </a:solidFill>
              </a:rPr>
              <a:t>A silent bystander in this male ritual, she doesn’t seem frightened or angry. She seems to be holding a frown, or to have it molded on her face, as though it were part of her own ritual,  and  perhaps  a facet  of her  stern  character as well. The syntax implies  that  she  has to maintain the  frown,  and  the  falling of the  pans almost  seems  to  be  for  her  benefit.  She  disapproves,  but  she  remains   their audience</a:t>
            </a:r>
            <a:r>
              <a:rPr kumimoji="0" lang="en-US" altLang="ko-KR" sz="3200" b="0" i="0" u="none" strike="noStrike" kern="1200" cap="none" spc="0" normalizeH="0" baseline="0" noProof="0" dirty="0">
                <a:ln>
                  <a:noFill/>
                </a:ln>
                <a:solidFill>
                  <a:srgbClr val="0070C0"/>
                </a:solidFill>
                <a:effectLst/>
                <a:uLnTx/>
                <a:uFillTx/>
                <a:latin typeface="Tw Cen MT"/>
                <a:ea typeface="맑은 고딕" panose="020B0503020000020004" pitchFamily="50" charset="-127"/>
                <a:cs typeface="+mn-cs"/>
              </a:rPr>
              <a:t> (</a:t>
            </a:r>
            <a:r>
              <a:rPr kumimoji="0" lang="en-US" altLang="ko-KR" sz="3200" b="0" i="0" u="none" strike="noStrike" kern="1200" cap="none" spc="0" normalizeH="0" baseline="0" noProof="0" dirty="0">
                <a:ln>
                  <a:noFill/>
                </a:ln>
                <a:solidFill>
                  <a:prstClr val="black"/>
                </a:solidFill>
                <a:effectLst/>
                <a:uLnTx/>
                <a:uFillTx/>
                <a:latin typeface="Tw Cen MT"/>
                <a:ea typeface="맑은 고딕" panose="020B0503020000020004" pitchFamily="50" charset="-127"/>
                <a:cs typeface="+mn-cs"/>
              </a:rPr>
              <a:t>480/</a:t>
            </a:r>
            <a:r>
              <a:rPr kumimoji="0" lang="en-US" altLang="ko-KR" sz="3200" b="0" i="0" u="none" strike="noStrike" kern="1200" cap="none" spc="0" normalizeH="0" baseline="0" noProof="0" dirty="0">
                <a:ln>
                  <a:noFill/>
                </a:ln>
                <a:solidFill>
                  <a:srgbClr val="0070C0"/>
                </a:solidFill>
                <a:effectLst/>
                <a:uLnTx/>
                <a:uFillTx/>
                <a:latin typeface="Tw Cen MT"/>
                <a:ea typeface="맑은 고딕" panose="020B0503020000020004" pitchFamily="50" charset="-127"/>
                <a:cs typeface="+mn-cs"/>
              </a:rPr>
              <a:t>826).</a:t>
            </a:r>
            <a:endParaRPr lang="en-US" altLang="ko-KR" dirty="0">
              <a:solidFill>
                <a:srgbClr val="0070C0"/>
              </a:solidFill>
            </a:endParaRPr>
          </a:p>
          <a:p>
            <a:pPr marL="0" indent="0">
              <a:buNone/>
            </a:pPr>
            <a:endParaRPr lang="en-US" altLang="ko-KR" dirty="0"/>
          </a:p>
          <a:p>
            <a:pPr marL="0" indent="0">
              <a:buNone/>
            </a:pPr>
            <a:endParaRPr lang="ko-KR" altLang="en-US" dirty="0"/>
          </a:p>
        </p:txBody>
      </p:sp>
    </p:spTree>
    <p:extLst>
      <p:ext uri="{BB962C8B-B14F-4D97-AF65-F5344CB8AC3E}">
        <p14:creationId xmlns:p14="http://schemas.microsoft.com/office/powerpoint/2010/main" val="747175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FDDC2DC-0B55-4425-8E5F-89DD54B80E71}"/>
              </a:ext>
            </a:extLst>
          </p:cNvPr>
          <p:cNvSpPr>
            <a:spLocks noGrp="1"/>
          </p:cNvSpPr>
          <p:nvPr>
            <p:ph type="title"/>
          </p:nvPr>
        </p:nvSpPr>
        <p:spPr/>
        <p:txBody>
          <a:bodyPr/>
          <a:lstStyle/>
          <a:p>
            <a:r>
              <a:rPr lang="en-US" altLang="ko-KR" dirty="0"/>
              <a:t>Question I</a:t>
            </a:r>
            <a:endParaRPr lang="ko-KR" altLang="en-US" dirty="0"/>
          </a:p>
        </p:txBody>
      </p:sp>
      <p:sp>
        <p:nvSpPr>
          <p:cNvPr id="4" name="내용 개체 틀 3">
            <a:extLst>
              <a:ext uri="{FF2B5EF4-FFF2-40B4-BE49-F238E27FC236}">
                <a16:creationId xmlns:a16="http://schemas.microsoft.com/office/drawing/2014/main" id="{F9372A71-D907-48D6-AD31-A781FE808828}"/>
              </a:ext>
            </a:extLst>
          </p:cNvPr>
          <p:cNvSpPr>
            <a:spLocks noGrp="1"/>
          </p:cNvSpPr>
          <p:nvPr>
            <p:ph sz="half" idx="1"/>
          </p:nvPr>
        </p:nvSpPr>
        <p:spPr>
          <a:xfrm>
            <a:off x="609601" y="1678025"/>
            <a:ext cx="5384800" cy="4525963"/>
          </a:xfrm>
        </p:spPr>
        <p:txBody>
          <a:bodyPr/>
          <a:lstStyle/>
          <a:p>
            <a:pPr marL="0" indent="0">
              <a:buNone/>
            </a:pPr>
            <a:r>
              <a:rPr lang="en-US" altLang="ko-KR" sz="3200" dirty="0"/>
              <a:t>Exactly how does the situation in “My Papa’s Waltz” and the poem itself fulfill or defy your expectations?</a:t>
            </a:r>
          </a:p>
          <a:p>
            <a:pPr marL="0" indent="0">
              <a:buNone/>
            </a:pPr>
            <a:r>
              <a:rPr lang="en-US" altLang="ko-KR" dirty="0">
                <a:solidFill>
                  <a:srgbClr val="0070C0"/>
                </a:solidFill>
              </a:rPr>
              <a:t>(</a:t>
            </a:r>
            <a:r>
              <a:rPr lang="en-US" altLang="ko-KR" dirty="0">
                <a:solidFill>
                  <a:prstClr val="black"/>
                </a:solidFill>
              </a:rPr>
              <a:t>479/</a:t>
            </a:r>
            <a:r>
              <a:rPr lang="en-US" altLang="ko-KR" dirty="0">
                <a:solidFill>
                  <a:srgbClr val="0070C0"/>
                </a:solidFill>
              </a:rPr>
              <a:t>825).</a:t>
            </a:r>
            <a:endParaRPr lang="ko-KR" altLang="en-US" dirty="0"/>
          </a:p>
        </p:txBody>
      </p:sp>
      <p:sp>
        <p:nvSpPr>
          <p:cNvPr id="5" name="내용 개체 틀 4">
            <a:extLst>
              <a:ext uri="{FF2B5EF4-FFF2-40B4-BE49-F238E27FC236}">
                <a16:creationId xmlns:a16="http://schemas.microsoft.com/office/drawing/2014/main" id="{C92293E4-DB32-4F32-9E31-1FBA2FB63280}"/>
              </a:ext>
            </a:extLst>
          </p:cNvPr>
          <p:cNvSpPr>
            <a:spLocks noGrp="1"/>
          </p:cNvSpPr>
          <p:nvPr>
            <p:ph sz="half" idx="2"/>
          </p:nvPr>
        </p:nvSpPr>
        <p:spPr/>
        <p:txBody>
          <a:bodyPr/>
          <a:lstStyle/>
          <a:p>
            <a:pPr marL="0" indent="0">
              <a:buNone/>
            </a:pPr>
            <a:r>
              <a:rPr lang="en-US" altLang="ko-KR" dirty="0">
                <a:solidFill>
                  <a:srgbClr val="0070C0"/>
                </a:solidFill>
              </a:rPr>
              <a:t>I expected a sentimental or nostalgic recollection of his father, but what he does recollect was a scene where he was waken up and forced into a bumpy round of waltz with his drunk father.</a:t>
            </a:r>
          </a:p>
          <a:p>
            <a:pPr marL="0" indent="0">
              <a:buNone/>
            </a:pPr>
            <a:endParaRPr lang="ko-KR" altLang="en-US" dirty="0"/>
          </a:p>
        </p:txBody>
      </p:sp>
    </p:spTree>
    <p:extLst>
      <p:ext uri="{BB962C8B-B14F-4D97-AF65-F5344CB8AC3E}">
        <p14:creationId xmlns:p14="http://schemas.microsoft.com/office/powerpoint/2010/main" val="117813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E7D7B26-F5C7-4492-A1CC-1D5DEFDEF143}"/>
              </a:ext>
            </a:extLst>
          </p:cNvPr>
          <p:cNvSpPr>
            <a:spLocks noGrp="1"/>
          </p:cNvSpPr>
          <p:nvPr>
            <p:ph type="title"/>
          </p:nvPr>
        </p:nvSpPr>
        <p:spPr/>
        <p:txBody>
          <a:bodyPr/>
          <a:lstStyle/>
          <a:p>
            <a:r>
              <a:rPr lang="en-US" altLang="ko-KR" dirty="0"/>
              <a:t>Question II</a:t>
            </a:r>
            <a:endParaRPr lang="ko-KR" altLang="en-US" dirty="0"/>
          </a:p>
        </p:txBody>
      </p:sp>
      <p:sp>
        <p:nvSpPr>
          <p:cNvPr id="3" name="내용 개체 틀 2">
            <a:extLst>
              <a:ext uri="{FF2B5EF4-FFF2-40B4-BE49-F238E27FC236}">
                <a16:creationId xmlns:a16="http://schemas.microsoft.com/office/drawing/2014/main" id="{E1D10A5F-FC71-4B1F-8338-3281A3ADAED6}"/>
              </a:ext>
            </a:extLst>
          </p:cNvPr>
          <p:cNvSpPr>
            <a:spLocks noGrp="1"/>
          </p:cNvSpPr>
          <p:nvPr>
            <p:ph sz="half" idx="1"/>
          </p:nvPr>
        </p:nvSpPr>
        <p:spPr/>
        <p:txBody>
          <a:bodyPr/>
          <a:lstStyle/>
          <a:p>
            <a:pPr marL="0" indent="0">
              <a:buNone/>
            </a:pPr>
            <a:r>
              <a:rPr lang="en-US" altLang="ko-KR" sz="3200" dirty="0"/>
              <a:t>How does it characterize the waltz and the speaker’s feelings about it?</a:t>
            </a:r>
          </a:p>
          <a:p>
            <a:pPr marL="0" indent="0">
              <a:buNone/>
            </a:pPr>
            <a:r>
              <a:rPr lang="en-US" altLang="ko-KR" sz="3200" dirty="0"/>
              <a:t> </a:t>
            </a:r>
            <a:r>
              <a:rPr kumimoji="0" lang="en-US" altLang="ko-KR" sz="3200" b="0" i="0" u="none" strike="noStrike" kern="1200" cap="none" spc="0" normalizeH="0" baseline="0" noProof="0" dirty="0">
                <a:ln>
                  <a:noFill/>
                </a:ln>
                <a:solidFill>
                  <a:srgbClr val="0070C0"/>
                </a:solidFill>
                <a:effectLst/>
                <a:uLnTx/>
                <a:uFillTx/>
                <a:latin typeface="Tw Cen MT"/>
                <a:ea typeface="맑은 고딕" panose="020B0503020000020004" pitchFamily="50" charset="-127"/>
                <a:cs typeface="+mn-cs"/>
              </a:rPr>
              <a:t>(</a:t>
            </a:r>
            <a:r>
              <a:rPr kumimoji="0" lang="en-US" altLang="ko-KR" sz="3200" b="0" i="0" u="none" strike="noStrike" kern="1200" cap="none" spc="0" normalizeH="0" baseline="0" noProof="0" dirty="0">
                <a:ln>
                  <a:noFill/>
                </a:ln>
                <a:solidFill>
                  <a:prstClr val="black"/>
                </a:solidFill>
                <a:effectLst/>
                <a:uLnTx/>
                <a:uFillTx/>
                <a:latin typeface="Tw Cen MT"/>
                <a:ea typeface="맑은 고딕" panose="020B0503020000020004" pitchFamily="50" charset="-127"/>
                <a:cs typeface="+mn-cs"/>
              </a:rPr>
              <a:t>479/</a:t>
            </a:r>
            <a:r>
              <a:rPr kumimoji="0" lang="en-US" altLang="ko-KR" sz="3200" b="0" i="0" u="none" strike="noStrike" kern="1200" cap="none" spc="0" normalizeH="0" baseline="0" noProof="0" dirty="0">
                <a:ln>
                  <a:noFill/>
                </a:ln>
                <a:solidFill>
                  <a:srgbClr val="0070C0"/>
                </a:solidFill>
                <a:effectLst/>
                <a:uLnTx/>
                <a:uFillTx/>
                <a:latin typeface="Tw Cen MT"/>
                <a:ea typeface="맑은 고딕" panose="020B0503020000020004" pitchFamily="50" charset="-127"/>
                <a:cs typeface="+mn-cs"/>
              </a:rPr>
              <a:t>825).</a:t>
            </a:r>
            <a:endParaRPr lang="en-US" altLang="ko-KR" sz="3200" dirty="0"/>
          </a:p>
          <a:p>
            <a:pPr marL="0" indent="0">
              <a:buNone/>
            </a:pPr>
            <a:endParaRPr lang="ko-KR" altLang="en-US" dirty="0"/>
          </a:p>
        </p:txBody>
      </p:sp>
      <p:sp>
        <p:nvSpPr>
          <p:cNvPr id="4" name="내용 개체 틀 3">
            <a:extLst>
              <a:ext uri="{FF2B5EF4-FFF2-40B4-BE49-F238E27FC236}">
                <a16:creationId xmlns:a16="http://schemas.microsoft.com/office/drawing/2014/main" id="{B065F292-03A7-4432-85C8-E9899358F7B8}"/>
              </a:ext>
            </a:extLst>
          </p:cNvPr>
          <p:cNvSpPr>
            <a:spLocks noGrp="1"/>
          </p:cNvSpPr>
          <p:nvPr>
            <p:ph sz="half" idx="2"/>
          </p:nvPr>
        </p:nvSpPr>
        <p:spPr/>
        <p:txBody>
          <a:bodyPr/>
          <a:lstStyle/>
          <a:p>
            <a:pPr marL="0" indent="0">
              <a:buNone/>
            </a:pPr>
            <a:r>
              <a:rPr lang="en-US" altLang="ko-KR" dirty="0">
                <a:solidFill>
                  <a:srgbClr val="0070C0"/>
                </a:solidFill>
              </a:rPr>
              <a:t>The dance was one-sidedly enforced by his father and not really pleasant at that time, but he did his best to follow the movement to go along with his father’s awkward but warm expression of his fatherly affection.</a:t>
            </a:r>
            <a:endParaRPr lang="ko-KR" altLang="en-US" dirty="0">
              <a:solidFill>
                <a:srgbClr val="0070C0"/>
              </a:solidFill>
            </a:endParaRPr>
          </a:p>
        </p:txBody>
      </p:sp>
    </p:spTree>
    <p:extLst>
      <p:ext uri="{BB962C8B-B14F-4D97-AF65-F5344CB8AC3E}">
        <p14:creationId xmlns:p14="http://schemas.microsoft.com/office/powerpoint/2010/main" val="4049345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C9C9109-1A2B-432B-8268-9044D3B4AC9C}"/>
              </a:ext>
            </a:extLst>
          </p:cNvPr>
          <p:cNvSpPr>
            <a:spLocks noGrp="1"/>
          </p:cNvSpPr>
          <p:nvPr>
            <p:ph type="title"/>
          </p:nvPr>
        </p:nvSpPr>
        <p:spPr/>
        <p:txBody>
          <a:bodyPr/>
          <a:lstStyle/>
          <a:p>
            <a:r>
              <a:rPr lang="en-US" altLang="ko-KR" dirty="0"/>
              <a:t>Question III</a:t>
            </a:r>
            <a:endParaRPr lang="ko-KR" altLang="en-US" dirty="0"/>
          </a:p>
        </p:txBody>
      </p:sp>
      <p:sp>
        <p:nvSpPr>
          <p:cNvPr id="3" name="내용 개체 틀 2">
            <a:extLst>
              <a:ext uri="{FF2B5EF4-FFF2-40B4-BE49-F238E27FC236}">
                <a16:creationId xmlns:a16="http://schemas.microsoft.com/office/drawing/2014/main" id="{F3B72AEF-86A3-4562-B40F-BF45EB5BF9A0}"/>
              </a:ext>
            </a:extLst>
          </p:cNvPr>
          <p:cNvSpPr>
            <a:spLocks noGrp="1"/>
          </p:cNvSpPr>
          <p:nvPr>
            <p:ph sz="half" idx="1"/>
          </p:nvPr>
        </p:nvSpPr>
        <p:spPr/>
        <p:txBody>
          <a:bodyPr/>
          <a:lstStyle/>
          <a:p>
            <a:pPr marL="0" indent="0">
              <a:buNone/>
            </a:pPr>
            <a:r>
              <a:rPr lang="en-US" altLang="ko-KR" sz="3200" dirty="0"/>
              <a:t>Which words are most suggestive in these terms?</a:t>
            </a:r>
          </a:p>
          <a:p>
            <a:pPr marL="0" indent="0">
              <a:buNone/>
            </a:pPr>
            <a:r>
              <a:rPr kumimoji="0" lang="en-US" altLang="ko-KR" sz="3200" b="0" i="0" u="none" strike="noStrike" kern="1200" cap="none" spc="0" normalizeH="0" baseline="0" noProof="0" dirty="0">
                <a:ln>
                  <a:noFill/>
                </a:ln>
                <a:solidFill>
                  <a:srgbClr val="0070C0"/>
                </a:solidFill>
                <a:effectLst/>
                <a:uLnTx/>
                <a:uFillTx/>
                <a:latin typeface="Tw Cen MT"/>
                <a:ea typeface="맑은 고딕" panose="020B0503020000020004" pitchFamily="50" charset="-127"/>
                <a:cs typeface="+mn-cs"/>
              </a:rPr>
              <a:t>(</a:t>
            </a:r>
            <a:r>
              <a:rPr kumimoji="0" lang="en-US" altLang="ko-KR" sz="3200" b="0" i="0" u="none" strike="noStrike" kern="1200" cap="none" spc="0" normalizeH="0" baseline="0" noProof="0" dirty="0">
                <a:ln>
                  <a:noFill/>
                </a:ln>
                <a:solidFill>
                  <a:prstClr val="black"/>
                </a:solidFill>
                <a:effectLst/>
                <a:uLnTx/>
                <a:uFillTx/>
                <a:latin typeface="Tw Cen MT"/>
                <a:ea typeface="맑은 고딕" panose="020B0503020000020004" pitchFamily="50" charset="-127"/>
                <a:cs typeface="+mn-cs"/>
              </a:rPr>
              <a:t>479/</a:t>
            </a:r>
            <a:r>
              <a:rPr kumimoji="0" lang="en-US" altLang="ko-KR" sz="3200" b="0" i="0" u="none" strike="noStrike" kern="1200" cap="none" spc="0" normalizeH="0" baseline="0" noProof="0" dirty="0">
                <a:ln>
                  <a:noFill/>
                </a:ln>
                <a:solidFill>
                  <a:srgbClr val="0070C0"/>
                </a:solidFill>
                <a:effectLst/>
                <a:uLnTx/>
                <a:uFillTx/>
                <a:latin typeface="Tw Cen MT"/>
                <a:ea typeface="맑은 고딕" panose="020B0503020000020004" pitchFamily="50" charset="-127"/>
                <a:cs typeface="+mn-cs"/>
              </a:rPr>
              <a:t>825).</a:t>
            </a:r>
            <a:endParaRPr lang="ko-KR" altLang="en-US" dirty="0"/>
          </a:p>
        </p:txBody>
      </p:sp>
      <p:sp>
        <p:nvSpPr>
          <p:cNvPr id="4" name="내용 개체 틀 3">
            <a:extLst>
              <a:ext uri="{FF2B5EF4-FFF2-40B4-BE49-F238E27FC236}">
                <a16:creationId xmlns:a16="http://schemas.microsoft.com/office/drawing/2014/main" id="{B4837B68-104D-405B-A134-C7199FABBE09}"/>
              </a:ext>
            </a:extLst>
          </p:cNvPr>
          <p:cNvSpPr>
            <a:spLocks noGrp="1"/>
          </p:cNvSpPr>
          <p:nvPr>
            <p:ph sz="half" idx="2"/>
          </p:nvPr>
        </p:nvSpPr>
        <p:spPr/>
        <p:txBody>
          <a:bodyPr/>
          <a:lstStyle/>
          <a:p>
            <a:pPr marL="0" indent="0">
              <a:buNone/>
            </a:pPr>
            <a:r>
              <a:rPr lang="en-US" altLang="ko-KR" dirty="0">
                <a:solidFill>
                  <a:srgbClr val="0070C0"/>
                </a:solidFill>
              </a:rPr>
              <a:t>“The hand that held my wrist/ Was battered on one knuckle;” because this implies that the narrator began to understand the tough life of his father’s by this even though he did not show it to his family.</a:t>
            </a:r>
          </a:p>
          <a:p>
            <a:pPr marL="0" indent="0">
              <a:buNone/>
            </a:pPr>
            <a:endParaRPr lang="ko-KR" altLang="en-US" dirty="0"/>
          </a:p>
        </p:txBody>
      </p:sp>
    </p:spTree>
    <p:extLst>
      <p:ext uri="{BB962C8B-B14F-4D97-AF65-F5344CB8AC3E}">
        <p14:creationId xmlns:p14="http://schemas.microsoft.com/office/powerpoint/2010/main" val="4044049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DD38D95-7671-4612-8E17-AB36A7CE03D6}"/>
              </a:ext>
            </a:extLst>
          </p:cNvPr>
          <p:cNvSpPr>
            <a:spLocks noGrp="1"/>
          </p:cNvSpPr>
          <p:nvPr>
            <p:ph type="title"/>
          </p:nvPr>
        </p:nvSpPr>
        <p:spPr/>
        <p:txBody>
          <a:bodyPr/>
          <a:lstStyle/>
          <a:p>
            <a:r>
              <a:rPr lang="en-US" altLang="ko-KR" dirty="0"/>
              <a:t>Questions IV</a:t>
            </a:r>
            <a:endParaRPr lang="ko-KR" altLang="en-US" dirty="0"/>
          </a:p>
        </p:txBody>
      </p:sp>
      <p:sp>
        <p:nvSpPr>
          <p:cNvPr id="3" name="내용 개체 틀 2">
            <a:extLst>
              <a:ext uri="{FF2B5EF4-FFF2-40B4-BE49-F238E27FC236}">
                <a16:creationId xmlns:a16="http://schemas.microsoft.com/office/drawing/2014/main" id="{516844AC-5112-440C-B18D-C4750BA06D41}"/>
              </a:ext>
            </a:extLst>
          </p:cNvPr>
          <p:cNvSpPr>
            <a:spLocks noGrp="1"/>
          </p:cNvSpPr>
          <p:nvPr>
            <p:ph sz="half" idx="1"/>
          </p:nvPr>
        </p:nvSpPr>
        <p:spPr/>
        <p:txBody>
          <a:bodyPr/>
          <a:lstStyle/>
          <a:p>
            <a:pPr marL="0" indent="0">
              <a:buNone/>
            </a:pPr>
            <a:r>
              <a:rPr lang="en-US" altLang="ko-KR" sz="3200" dirty="0"/>
              <a:t>What clues are there in the word choice that an adult is remembering a childhood experience? How scared was the boy at the time? </a:t>
            </a:r>
          </a:p>
          <a:p>
            <a:pPr marL="0" indent="0">
              <a:buNone/>
            </a:pPr>
            <a:r>
              <a:rPr kumimoji="0" lang="en-US" altLang="ko-KR" sz="3200" b="0" i="0" u="none" strike="noStrike" kern="1200" cap="none" spc="0" normalizeH="0" baseline="0" noProof="0" dirty="0">
                <a:ln>
                  <a:noFill/>
                </a:ln>
                <a:solidFill>
                  <a:srgbClr val="0070C0"/>
                </a:solidFill>
                <a:effectLst/>
                <a:uLnTx/>
                <a:uFillTx/>
                <a:latin typeface="Tw Cen MT"/>
                <a:ea typeface="맑은 고딕" panose="020B0503020000020004" pitchFamily="50" charset="-127"/>
                <a:cs typeface="+mn-cs"/>
              </a:rPr>
              <a:t>(</a:t>
            </a:r>
            <a:r>
              <a:rPr kumimoji="0" lang="en-US" altLang="ko-KR" sz="3200" b="0" i="0" u="none" strike="noStrike" kern="1200" cap="none" spc="0" normalizeH="0" baseline="0" noProof="0" dirty="0">
                <a:ln>
                  <a:noFill/>
                </a:ln>
                <a:solidFill>
                  <a:prstClr val="black"/>
                </a:solidFill>
                <a:effectLst/>
                <a:uLnTx/>
                <a:uFillTx/>
                <a:latin typeface="Tw Cen MT"/>
                <a:ea typeface="맑은 고딕" panose="020B0503020000020004" pitchFamily="50" charset="-127"/>
                <a:cs typeface="+mn-cs"/>
              </a:rPr>
              <a:t>479/</a:t>
            </a:r>
            <a:r>
              <a:rPr kumimoji="0" lang="en-US" altLang="ko-KR" sz="3200" b="0" i="0" u="none" strike="noStrike" kern="1200" cap="none" spc="0" normalizeH="0" baseline="0" noProof="0" dirty="0">
                <a:ln>
                  <a:noFill/>
                </a:ln>
                <a:solidFill>
                  <a:srgbClr val="0070C0"/>
                </a:solidFill>
                <a:effectLst/>
                <a:uLnTx/>
                <a:uFillTx/>
                <a:latin typeface="Tw Cen MT"/>
                <a:ea typeface="맑은 고딕" panose="020B0503020000020004" pitchFamily="50" charset="-127"/>
                <a:cs typeface="+mn-cs"/>
              </a:rPr>
              <a:t>825).</a:t>
            </a:r>
            <a:endParaRPr lang="ko-KR" altLang="en-US" dirty="0"/>
          </a:p>
        </p:txBody>
      </p:sp>
      <p:sp>
        <p:nvSpPr>
          <p:cNvPr id="4" name="내용 개체 틀 3">
            <a:extLst>
              <a:ext uri="{FF2B5EF4-FFF2-40B4-BE49-F238E27FC236}">
                <a16:creationId xmlns:a16="http://schemas.microsoft.com/office/drawing/2014/main" id="{10DE485C-1F99-4CFD-AFBB-92655E7F6229}"/>
              </a:ext>
            </a:extLst>
          </p:cNvPr>
          <p:cNvSpPr>
            <a:spLocks noGrp="1"/>
          </p:cNvSpPr>
          <p:nvPr>
            <p:ph sz="half" idx="2"/>
          </p:nvPr>
        </p:nvSpPr>
        <p:spPr/>
        <p:txBody>
          <a:bodyPr/>
          <a:lstStyle/>
          <a:p>
            <a:pPr marL="0" indent="0">
              <a:buNone/>
            </a:pPr>
            <a:r>
              <a:rPr lang="en-US" altLang="ko-KR" sz="3200" dirty="0">
                <a:solidFill>
                  <a:srgbClr val="0070C0"/>
                </a:solidFill>
              </a:rPr>
              <a:t>First 2 lines. Readers could imagine how much he was scared by wild movements in the expression such as “But I hung on like death”</a:t>
            </a:r>
          </a:p>
          <a:p>
            <a:pPr marL="0" indent="0">
              <a:buNone/>
            </a:pPr>
            <a:endParaRPr lang="ko-KR" altLang="en-US" dirty="0"/>
          </a:p>
        </p:txBody>
      </p:sp>
    </p:spTree>
    <p:extLst>
      <p:ext uri="{BB962C8B-B14F-4D97-AF65-F5344CB8AC3E}">
        <p14:creationId xmlns:p14="http://schemas.microsoft.com/office/powerpoint/2010/main" val="1257461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DCB8688-FF59-4905-B042-09FB811A4E88}"/>
              </a:ext>
            </a:extLst>
          </p:cNvPr>
          <p:cNvSpPr>
            <a:spLocks noGrp="1"/>
          </p:cNvSpPr>
          <p:nvPr>
            <p:ph type="title"/>
          </p:nvPr>
        </p:nvSpPr>
        <p:spPr/>
        <p:txBody>
          <a:bodyPr/>
          <a:lstStyle/>
          <a:p>
            <a:r>
              <a:rPr lang="en-US" altLang="ko-KR" dirty="0"/>
              <a:t>Question V</a:t>
            </a:r>
            <a:endParaRPr lang="ko-KR" altLang="en-US" dirty="0"/>
          </a:p>
        </p:txBody>
      </p:sp>
      <p:sp>
        <p:nvSpPr>
          <p:cNvPr id="3" name="내용 개체 틀 2">
            <a:extLst>
              <a:ext uri="{FF2B5EF4-FFF2-40B4-BE49-F238E27FC236}">
                <a16:creationId xmlns:a16="http://schemas.microsoft.com/office/drawing/2014/main" id="{A1D7465B-2F8E-4D12-81D8-D782139D897F}"/>
              </a:ext>
            </a:extLst>
          </p:cNvPr>
          <p:cNvSpPr>
            <a:spLocks noGrp="1"/>
          </p:cNvSpPr>
          <p:nvPr>
            <p:ph sz="half" idx="1"/>
          </p:nvPr>
        </p:nvSpPr>
        <p:spPr/>
        <p:txBody>
          <a:bodyPr/>
          <a:lstStyle/>
          <a:p>
            <a:r>
              <a:rPr lang="en-US" altLang="ko-KR" dirty="0"/>
              <a:t>How does the grown adult now evaluate the emotions he felt when he was a boy?</a:t>
            </a:r>
          </a:p>
          <a:p>
            <a:pPr marL="0" marR="0" lvl="0" indent="0" algn="l" defTabSz="914400" rtl="0" eaLnBrk="1" fontAlgn="auto" latinLnBrk="1" hangingPunct="1">
              <a:lnSpc>
                <a:spcPct val="100000"/>
              </a:lnSpc>
              <a:spcBef>
                <a:spcPct val="20000"/>
              </a:spcBef>
              <a:spcAft>
                <a:spcPts val="0"/>
              </a:spcAft>
              <a:buClr>
                <a:srgbClr val="6BA2DF"/>
              </a:buClr>
              <a:buSzPct val="90000"/>
              <a:buFont typeface="Wingdings 3" pitchFamily="18" charset="2"/>
              <a:buNone/>
              <a:tabLst/>
              <a:defRPr/>
            </a:pPr>
            <a:r>
              <a:rPr kumimoji="0" lang="en-US" altLang="ko-KR" sz="3200" b="0" i="0" u="none" strike="noStrike" kern="1200" cap="none" spc="0" normalizeH="0" baseline="0" noProof="0" dirty="0">
                <a:ln>
                  <a:noFill/>
                </a:ln>
                <a:solidFill>
                  <a:srgbClr val="0070C0"/>
                </a:solidFill>
                <a:effectLst/>
                <a:uLnTx/>
                <a:uFillTx/>
                <a:latin typeface="Tw Cen MT"/>
                <a:ea typeface="맑은 고딕" panose="020B0503020000020004" pitchFamily="50" charset="-127"/>
                <a:cs typeface="+mn-cs"/>
              </a:rPr>
              <a:t>(</a:t>
            </a:r>
            <a:r>
              <a:rPr kumimoji="0" lang="en-US" altLang="ko-KR" sz="3200" b="0" i="0" u="none" strike="noStrike" kern="1200" cap="none" spc="0" normalizeH="0" baseline="0" noProof="0" dirty="0">
                <a:ln>
                  <a:noFill/>
                </a:ln>
                <a:solidFill>
                  <a:prstClr val="black"/>
                </a:solidFill>
                <a:effectLst/>
                <a:uLnTx/>
                <a:uFillTx/>
                <a:latin typeface="Tw Cen MT"/>
                <a:ea typeface="맑은 고딕" panose="020B0503020000020004" pitchFamily="50" charset="-127"/>
                <a:cs typeface="+mn-cs"/>
              </a:rPr>
              <a:t>479/</a:t>
            </a:r>
            <a:r>
              <a:rPr kumimoji="0" lang="en-US" altLang="ko-KR" sz="3200" b="0" i="0" u="none" strike="noStrike" kern="1200" cap="none" spc="0" normalizeH="0" baseline="0" noProof="0" dirty="0">
                <a:ln>
                  <a:noFill/>
                </a:ln>
                <a:solidFill>
                  <a:srgbClr val="0070C0"/>
                </a:solidFill>
                <a:effectLst/>
                <a:uLnTx/>
                <a:uFillTx/>
                <a:latin typeface="Tw Cen MT"/>
                <a:ea typeface="맑은 고딕" panose="020B0503020000020004" pitchFamily="50" charset="-127"/>
                <a:cs typeface="+mn-cs"/>
              </a:rPr>
              <a:t>825).</a:t>
            </a:r>
            <a:endParaRPr kumimoji="0" lang="ko-KR" altLang="en-US" sz="2800" b="0" i="0" u="none" strike="noStrike" kern="1200" cap="none" spc="0" normalizeH="0" baseline="0" noProof="0" dirty="0">
              <a:ln>
                <a:noFill/>
              </a:ln>
              <a:solidFill>
                <a:prstClr val="black"/>
              </a:solidFill>
              <a:effectLst/>
              <a:uLnTx/>
              <a:uFillTx/>
              <a:latin typeface="Tw Cen MT"/>
              <a:ea typeface="맑은 고딕" panose="020B0503020000020004" pitchFamily="50" charset="-127"/>
              <a:cs typeface="+mn-cs"/>
            </a:endParaRPr>
          </a:p>
          <a:p>
            <a:endParaRPr lang="ko-KR" altLang="en-US" dirty="0"/>
          </a:p>
        </p:txBody>
      </p:sp>
      <p:sp>
        <p:nvSpPr>
          <p:cNvPr id="4" name="내용 개체 틀 3">
            <a:extLst>
              <a:ext uri="{FF2B5EF4-FFF2-40B4-BE49-F238E27FC236}">
                <a16:creationId xmlns:a16="http://schemas.microsoft.com/office/drawing/2014/main" id="{C766A170-6146-462F-8474-8606091CD25F}"/>
              </a:ext>
            </a:extLst>
          </p:cNvPr>
          <p:cNvSpPr>
            <a:spLocks noGrp="1"/>
          </p:cNvSpPr>
          <p:nvPr>
            <p:ph sz="half" idx="2"/>
          </p:nvPr>
        </p:nvSpPr>
        <p:spPr/>
        <p:txBody>
          <a:bodyPr/>
          <a:lstStyle/>
          <a:p>
            <a:r>
              <a:rPr lang="en-US" altLang="ko-KR" dirty="0">
                <a:solidFill>
                  <a:srgbClr val="0070C0"/>
                </a:solidFill>
              </a:rPr>
              <a:t>On the surface, the speaker, now an adult, tries to recollect the feelings that he thinks he had then as a child, but such an ‘objective’ reconstruction of his childhood experience evinces his belated understanding of his father’s affection that was then expressed only in an awkward manner.</a:t>
            </a:r>
            <a:endParaRPr lang="ko-KR" altLang="en-US" dirty="0">
              <a:solidFill>
                <a:srgbClr val="0070C0"/>
              </a:solidFill>
            </a:endParaRPr>
          </a:p>
        </p:txBody>
      </p:sp>
    </p:spTree>
    <p:extLst>
      <p:ext uri="{BB962C8B-B14F-4D97-AF65-F5344CB8AC3E}">
        <p14:creationId xmlns:p14="http://schemas.microsoft.com/office/powerpoint/2010/main" val="319273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a:extLst>
              <a:ext uri="{FF2B5EF4-FFF2-40B4-BE49-F238E27FC236}">
                <a16:creationId xmlns:a16="http://schemas.microsoft.com/office/drawing/2014/main" id="{61D4BFC1-65A2-49DE-9FDF-617EF3501CE6}"/>
              </a:ext>
            </a:extLst>
          </p:cNvPr>
          <p:cNvSpPr>
            <a:spLocks noGrp="1"/>
          </p:cNvSpPr>
          <p:nvPr>
            <p:ph type="title"/>
          </p:nvPr>
        </p:nvSpPr>
        <p:spPr/>
        <p:txBody>
          <a:bodyPr/>
          <a:lstStyle/>
          <a:p>
            <a:r>
              <a:rPr lang="en-US" altLang="ko-KR" dirty="0"/>
              <a:t>Denotation and Connotation</a:t>
            </a:r>
            <a:endParaRPr lang="ko-KR" altLang="en-US" dirty="0"/>
          </a:p>
        </p:txBody>
      </p:sp>
      <p:sp>
        <p:nvSpPr>
          <p:cNvPr id="5" name="내용 개체 틀 4">
            <a:extLst>
              <a:ext uri="{FF2B5EF4-FFF2-40B4-BE49-F238E27FC236}">
                <a16:creationId xmlns:a16="http://schemas.microsoft.com/office/drawing/2014/main" id="{474D8A11-26F2-4966-80D8-33281BB6429B}"/>
              </a:ext>
            </a:extLst>
          </p:cNvPr>
          <p:cNvSpPr>
            <a:spLocks noGrp="1"/>
          </p:cNvSpPr>
          <p:nvPr>
            <p:ph idx="1"/>
          </p:nvPr>
        </p:nvSpPr>
        <p:spPr/>
        <p:txBody>
          <a:bodyPr/>
          <a:lstStyle/>
          <a:p>
            <a:r>
              <a:rPr lang="en-US" altLang="ko-KR" dirty="0"/>
              <a:t>Diction: the types of words, phrases, and sentence structures, and sometimes also of figurative language, that constitute any work of literature.</a:t>
            </a:r>
          </a:p>
          <a:p>
            <a:endParaRPr lang="en-US" altLang="ko-KR" dirty="0"/>
          </a:p>
          <a:p>
            <a:r>
              <a:rPr lang="en-US" altLang="ko-KR" dirty="0"/>
              <a:t>Denotation: the unambiguous or “dictionary” meaning of words.</a:t>
            </a:r>
          </a:p>
          <a:p>
            <a:endParaRPr lang="en-US" altLang="ko-KR" dirty="0"/>
          </a:p>
          <a:p>
            <a:r>
              <a:rPr lang="en-US" altLang="ko-KR" dirty="0"/>
              <a:t>Connotation: a suggestion of emotional coloration that imply our attitude and invite a similar one from our hearers.</a:t>
            </a:r>
            <a:endParaRPr lang="ko-KR" altLang="en-US" dirty="0"/>
          </a:p>
        </p:txBody>
      </p:sp>
    </p:spTree>
    <p:extLst>
      <p:ext uri="{BB962C8B-B14F-4D97-AF65-F5344CB8AC3E}">
        <p14:creationId xmlns:p14="http://schemas.microsoft.com/office/powerpoint/2010/main" val="2930481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CD8B159-356C-43B5-A8E1-375FEAE87B59}"/>
              </a:ext>
            </a:extLst>
          </p:cNvPr>
          <p:cNvSpPr>
            <a:spLocks noGrp="1"/>
          </p:cNvSpPr>
          <p:nvPr>
            <p:ph type="title"/>
          </p:nvPr>
        </p:nvSpPr>
        <p:spPr/>
        <p:txBody>
          <a:bodyPr/>
          <a:lstStyle/>
          <a:p>
            <a:r>
              <a:rPr lang="en-US" altLang="ko-KR" dirty="0"/>
              <a:t>Theodore Roethke I</a:t>
            </a:r>
            <a:endParaRPr lang="ko-KR" altLang="en-US" dirty="0"/>
          </a:p>
        </p:txBody>
      </p:sp>
      <p:sp>
        <p:nvSpPr>
          <p:cNvPr id="3" name="내용 개체 틀 2">
            <a:extLst>
              <a:ext uri="{FF2B5EF4-FFF2-40B4-BE49-F238E27FC236}">
                <a16:creationId xmlns:a16="http://schemas.microsoft.com/office/drawing/2014/main" id="{9B045162-8E47-47A0-9D98-8BCEEA7FD64F}"/>
              </a:ext>
            </a:extLst>
          </p:cNvPr>
          <p:cNvSpPr>
            <a:spLocks noGrp="1"/>
          </p:cNvSpPr>
          <p:nvPr>
            <p:ph sz="half" idx="1"/>
          </p:nvPr>
        </p:nvSpPr>
        <p:spPr/>
        <p:txBody>
          <a:bodyPr/>
          <a:lstStyle/>
          <a:p>
            <a:r>
              <a:rPr lang="en-US" altLang="ko-KR" dirty="0"/>
              <a:t>born on 25 May 1908, the only child of a large and successful commercial florist.</a:t>
            </a:r>
          </a:p>
          <a:p>
            <a:r>
              <a:rPr lang="en-US" altLang="ko-KR" dirty="0"/>
              <a:t>Trauma caused by his father’s death and his uncle’s suicide in 1922.</a:t>
            </a:r>
          </a:p>
          <a:p>
            <a:r>
              <a:rPr lang="en-US" altLang="ko-KR" dirty="0"/>
              <a:t>Graduate studies at Michigan and Harvard U after a year’s work at a law school.</a:t>
            </a:r>
            <a:endParaRPr lang="ko-KR" altLang="en-US" dirty="0"/>
          </a:p>
        </p:txBody>
      </p:sp>
      <p:pic>
        <p:nvPicPr>
          <p:cNvPr id="6" name="내용 개체 틀 5">
            <a:extLst>
              <a:ext uri="{FF2B5EF4-FFF2-40B4-BE49-F238E27FC236}">
                <a16:creationId xmlns:a16="http://schemas.microsoft.com/office/drawing/2014/main" id="{F331BE95-E08A-4E93-A73A-06FB2AF72A17}"/>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344248" y="1677988"/>
            <a:ext cx="3091504" cy="4525962"/>
          </a:xfrm>
        </p:spPr>
      </p:pic>
    </p:spTree>
    <p:extLst>
      <p:ext uri="{BB962C8B-B14F-4D97-AF65-F5344CB8AC3E}">
        <p14:creationId xmlns:p14="http://schemas.microsoft.com/office/powerpoint/2010/main" val="408544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CD8B159-356C-43B5-A8E1-375FEAE87B59}"/>
              </a:ext>
            </a:extLst>
          </p:cNvPr>
          <p:cNvSpPr>
            <a:spLocks noGrp="1"/>
          </p:cNvSpPr>
          <p:nvPr>
            <p:ph type="title"/>
          </p:nvPr>
        </p:nvSpPr>
        <p:spPr/>
        <p:txBody>
          <a:bodyPr/>
          <a:lstStyle/>
          <a:p>
            <a:r>
              <a:rPr lang="en-US" altLang="ko-KR" dirty="0"/>
              <a:t>Theodore Roethke II</a:t>
            </a:r>
            <a:endParaRPr lang="ko-KR" altLang="en-US" dirty="0"/>
          </a:p>
        </p:txBody>
      </p:sp>
      <p:sp>
        <p:nvSpPr>
          <p:cNvPr id="3" name="내용 개체 틀 2">
            <a:extLst>
              <a:ext uri="{FF2B5EF4-FFF2-40B4-BE49-F238E27FC236}">
                <a16:creationId xmlns:a16="http://schemas.microsoft.com/office/drawing/2014/main" id="{9B045162-8E47-47A0-9D98-8BCEEA7FD64F}"/>
              </a:ext>
            </a:extLst>
          </p:cNvPr>
          <p:cNvSpPr>
            <a:spLocks noGrp="1"/>
          </p:cNvSpPr>
          <p:nvPr>
            <p:ph sz="half" idx="1"/>
          </p:nvPr>
        </p:nvSpPr>
        <p:spPr/>
        <p:txBody>
          <a:bodyPr>
            <a:normAutofit fontScale="92500" lnSpcReduction="20000"/>
          </a:bodyPr>
          <a:lstStyle/>
          <a:p>
            <a:pPr>
              <a:buFont typeface="Wingdings" panose="05000000000000000000" pitchFamily="2" charset="2"/>
              <a:buChar char="Ø"/>
            </a:pPr>
            <a:endParaRPr lang="en-US" altLang="ko-KR" dirty="0"/>
          </a:p>
          <a:p>
            <a:pPr>
              <a:buFont typeface="Wingdings" panose="05000000000000000000" pitchFamily="2" charset="2"/>
              <a:buChar char="Ø"/>
            </a:pPr>
            <a:r>
              <a:rPr lang="en-US" altLang="ko-KR" dirty="0"/>
              <a:t>Teaching at many universities interrupted by his heavy drinking and mental disease.</a:t>
            </a:r>
          </a:p>
          <a:p>
            <a:pPr>
              <a:buFont typeface="Wingdings" panose="05000000000000000000" pitchFamily="2" charset="2"/>
              <a:buChar char="Ø"/>
            </a:pPr>
            <a:r>
              <a:rPr lang="en-US" altLang="ko-KR" dirty="0"/>
              <a:t>Meeting Louise </a:t>
            </a:r>
            <a:r>
              <a:rPr lang="en-US" altLang="ko-KR" dirty="0" err="1"/>
              <a:t>Bogan</a:t>
            </a:r>
            <a:r>
              <a:rPr lang="en-US" altLang="ko-KR" dirty="0"/>
              <a:t> a poet having a brief affair with her. </a:t>
            </a:r>
          </a:p>
          <a:p>
            <a:pPr>
              <a:buFont typeface="Wingdings" panose="05000000000000000000" pitchFamily="2" charset="2"/>
              <a:buChar char="Ø"/>
            </a:pPr>
            <a:r>
              <a:rPr lang="en-US" altLang="ko-KR" dirty="0"/>
              <a:t>The first collection of poems </a:t>
            </a:r>
            <a:r>
              <a:rPr lang="en-US" altLang="ko-KR" i="1" dirty="0"/>
              <a:t>Open House</a:t>
            </a:r>
            <a:r>
              <a:rPr lang="en-US" altLang="ko-KR" dirty="0"/>
              <a:t>(1941): “completely successful”(W.H. Auden), “a controlled grace of movement with images of utmost precision(Elizabeth Drew).”</a:t>
            </a:r>
            <a:endParaRPr lang="ko-KR" altLang="en-US" dirty="0"/>
          </a:p>
        </p:txBody>
      </p:sp>
      <p:pic>
        <p:nvPicPr>
          <p:cNvPr id="6" name="내용 개체 틀 5">
            <a:extLst>
              <a:ext uri="{FF2B5EF4-FFF2-40B4-BE49-F238E27FC236}">
                <a16:creationId xmlns:a16="http://schemas.microsoft.com/office/drawing/2014/main" id="{3A64F208-0799-404B-95FC-AD601875C944}"/>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378827" y="1677988"/>
            <a:ext cx="3022345" cy="4525962"/>
          </a:xfrm>
        </p:spPr>
      </p:pic>
    </p:spTree>
    <p:extLst>
      <p:ext uri="{BB962C8B-B14F-4D97-AF65-F5344CB8AC3E}">
        <p14:creationId xmlns:p14="http://schemas.microsoft.com/office/powerpoint/2010/main" val="1981724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CD8B159-356C-43B5-A8E1-375FEAE87B59}"/>
              </a:ext>
            </a:extLst>
          </p:cNvPr>
          <p:cNvSpPr>
            <a:spLocks noGrp="1"/>
          </p:cNvSpPr>
          <p:nvPr>
            <p:ph type="title"/>
          </p:nvPr>
        </p:nvSpPr>
        <p:spPr/>
        <p:txBody>
          <a:bodyPr/>
          <a:lstStyle/>
          <a:p>
            <a:r>
              <a:rPr lang="en-US" altLang="ko-KR" dirty="0"/>
              <a:t>Theodore Roethke III</a:t>
            </a:r>
            <a:endParaRPr lang="ko-KR" altLang="en-US" dirty="0"/>
          </a:p>
        </p:txBody>
      </p:sp>
      <p:sp>
        <p:nvSpPr>
          <p:cNvPr id="3" name="내용 개체 틀 2">
            <a:extLst>
              <a:ext uri="{FF2B5EF4-FFF2-40B4-BE49-F238E27FC236}">
                <a16:creationId xmlns:a16="http://schemas.microsoft.com/office/drawing/2014/main" id="{9B045162-8E47-47A0-9D98-8BCEEA7FD64F}"/>
              </a:ext>
            </a:extLst>
          </p:cNvPr>
          <p:cNvSpPr>
            <a:spLocks noGrp="1"/>
          </p:cNvSpPr>
          <p:nvPr>
            <p:ph sz="half" idx="1"/>
          </p:nvPr>
        </p:nvSpPr>
        <p:spPr/>
        <p:txBody>
          <a:bodyPr>
            <a:normAutofit fontScale="77500" lnSpcReduction="20000"/>
          </a:bodyPr>
          <a:lstStyle/>
          <a:p>
            <a:r>
              <a:rPr lang="en-US" altLang="ko-KR" dirty="0"/>
              <a:t> Meeting (and subsequent friendship) with Robert Lowell in 1947 providing a further impetus for the 'journey to the interior.’ </a:t>
            </a:r>
          </a:p>
          <a:p>
            <a:r>
              <a:rPr lang="en-US" altLang="ko-KR" dirty="0"/>
              <a:t> </a:t>
            </a:r>
            <a:r>
              <a:rPr lang="en-US" altLang="ko-KR" i="1" dirty="0"/>
              <a:t>The Lost Son and Other Poems </a:t>
            </a:r>
            <a:r>
              <a:rPr lang="en-US" altLang="ko-KR" dirty="0"/>
              <a:t>(1948) announced the arrival of a major voice with poems of ‘greater intensity and symbolic depth.’</a:t>
            </a:r>
          </a:p>
          <a:p>
            <a:r>
              <a:rPr lang="en-US" altLang="ko-KR" dirty="0"/>
              <a:t> </a:t>
            </a:r>
            <a:r>
              <a:rPr lang="en-US" altLang="ko-KR" i="1" dirty="0"/>
              <a:t>Praise to the End! </a:t>
            </a:r>
            <a:r>
              <a:rPr lang="en-US" altLang="ko-KR" dirty="0"/>
              <a:t>(1951): his own version of a poet’s spiritual autobiography like Wordsworth’s </a:t>
            </a:r>
            <a:r>
              <a:rPr lang="en-US" altLang="ko-KR" i="1" dirty="0"/>
              <a:t>The Prelude</a:t>
            </a:r>
            <a:r>
              <a:rPr lang="en-US" altLang="ko-KR" dirty="0"/>
              <a:t>.</a:t>
            </a:r>
          </a:p>
          <a:p>
            <a:r>
              <a:rPr lang="en-US" altLang="ko-KR" dirty="0"/>
              <a:t>saw himself as participating in the lineage of 'mad' poets such as William Blake and John Clare</a:t>
            </a:r>
            <a:endParaRPr lang="ko-KR" altLang="en-US" dirty="0"/>
          </a:p>
        </p:txBody>
      </p:sp>
      <p:pic>
        <p:nvPicPr>
          <p:cNvPr id="6" name="내용 개체 틀 5">
            <a:extLst>
              <a:ext uri="{FF2B5EF4-FFF2-40B4-BE49-F238E27FC236}">
                <a16:creationId xmlns:a16="http://schemas.microsoft.com/office/drawing/2014/main" id="{71D6AACE-024E-4380-BFEC-1F357A55ADF2}"/>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366000" y="2797969"/>
            <a:ext cx="3048000" cy="2286000"/>
          </a:xfrm>
        </p:spPr>
      </p:pic>
    </p:spTree>
    <p:extLst>
      <p:ext uri="{BB962C8B-B14F-4D97-AF65-F5344CB8AC3E}">
        <p14:creationId xmlns:p14="http://schemas.microsoft.com/office/powerpoint/2010/main" val="3157188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CD8B159-356C-43B5-A8E1-375FEAE87B59}"/>
              </a:ext>
            </a:extLst>
          </p:cNvPr>
          <p:cNvSpPr>
            <a:spLocks noGrp="1"/>
          </p:cNvSpPr>
          <p:nvPr>
            <p:ph type="title"/>
          </p:nvPr>
        </p:nvSpPr>
        <p:spPr/>
        <p:txBody>
          <a:bodyPr/>
          <a:lstStyle/>
          <a:p>
            <a:r>
              <a:rPr lang="en-US" altLang="ko-KR" dirty="0"/>
              <a:t>Theodore Roethke IV</a:t>
            </a:r>
            <a:endParaRPr lang="ko-KR" altLang="en-US" dirty="0"/>
          </a:p>
        </p:txBody>
      </p:sp>
      <p:sp>
        <p:nvSpPr>
          <p:cNvPr id="3" name="내용 개체 틀 2">
            <a:extLst>
              <a:ext uri="{FF2B5EF4-FFF2-40B4-BE49-F238E27FC236}">
                <a16:creationId xmlns:a16="http://schemas.microsoft.com/office/drawing/2014/main" id="{9B045162-8E47-47A0-9D98-8BCEEA7FD64F}"/>
              </a:ext>
            </a:extLst>
          </p:cNvPr>
          <p:cNvSpPr>
            <a:spLocks noGrp="1"/>
          </p:cNvSpPr>
          <p:nvPr>
            <p:ph sz="half" idx="1"/>
          </p:nvPr>
        </p:nvSpPr>
        <p:spPr/>
        <p:txBody>
          <a:bodyPr>
            <a:normAutofit lnSpcReduction="10000"/>
          </a:bodyPr>
          <a:lstStyle/>
          <a:p>
            <a:r>
              <a:rPr lang="en-US" altLang="ko-KR" dirty="0"/>
              <a:t>Roethke's marriage to his former student Beatrice O’Connell.</a:t>
            </a:r>
          </a:p>
          <a:p>
            <a:r>
              <a:rPr lang="en-US" altLang="ko-KR" dirty="0"/>
              <a:t>Winning Pulitzer Prize with </a:t>
            </a:r>
            <a:r>
              <a:rPr lang="en-US" altLang="ko-KR" i="1" dirty="0"/>
              <a:t>The Waking: Poems, 1933-1953 </a:t>
            </a:r>
            <a:r>
              <a:rPr lang="en-US" altLang="ko-KR" dirty="0"/>
              <a:t>(1953) returning to the traditional prosody of his early verse while developing a new-found concern with sexual love.</a:t>
            </a:r>
          </a:p>
          <a:p>
            <a:r>
              <a:rPr lang="en-US" altLang="ko-KR" dirty="0"/>
              <a:t>Died unexpectedly with a heart attack in 1962.</a:t>
            </a:r>
            <a:endParaRPr lang="ko-KR" altLang="en-US" dirty="0"/>
          </a:p>
        </p:txBody>
      </p:sp>
      <p:pic>
        <p:nvPicPr>
          <p:cNvPr id="6" name="내용 개체 틀 5">
            <a:extLst>
              <a:ext uri="{FF2B5EF4-FFF2-40B4-BE49-F238E27FC236}">
                <a16:creationId xmlns:a16="http://schemas.microsoft.com/office/drawing/2014/main" id="{C896B191-DC88-4DF4-AE62-F7F0E25BCC35}"/>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626350" y="2264569"/>
            <a:ext cx="2527300" cy="3352800"/>
          </a:xfrm>
        </p:spPr>
      </p:pic>
    </p:spTree>
    <p:extLst>
      <p:ext uri="{BB962C8B-B14F-4D97-AF65-F5344CB8AC3E}">
        <p14:creationId xmlns:p14="http://schemas.microsoft.com/office/powerpoint/2010/main" val="1513313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AE78506-B2B8-490B-BCA4-F7FA0353F249}"/>
              </a:ext>
            </a:extLst>
          </p:cNvPr>
          <p:cNvSpPr>
            <a:spLocks noGrp="1"/>
          </p:cNvSpPr>
          <p:nvPr>
            <p:ph type="title"/>
          </p:nvPr>
        </p:nvSpPr>
        <p:spPr/>
        <p:txBody>
          <a:bodyPr/>
          <a:lstStyle/>
          <a:p>
            <a:r>
              <a:rPr lang="en-US" altLang="ko-KR" dirty="0"/>
              <a:t>My Papa’s Waltz I</a:t>
            </a:r>
            <a:endParaRPr lang="ko-KR" altLang="en-US" dirty="0"/>
          </a:p>
        </p:txBody>
      </p:sp>
      <p:sp>
        <p:nvSpPr>
          <p:cNvPr id="3" name="내용 개체 틀 2">
            <a:extLst>
              <a:ext uri="{FF2B5EF4-FFF2-40B4-BE49-F238E27FC236}">
                <a16:creationId xmlns:a16="http://schemas.microsoft.com/office/drawing/2014/main" id="{9E6C172D-F664-4C78-8AD9-2DEE3850AA19}"/>
              </a:ext>
            </a:extLst>
          </p:cNvPr>
          <p:cNvSpPr>
            <a:spLocks noGrp="1"/>
          </p:cNvSpPr>
          <p:nvPr>
            <p:ph sz="half" idx="1"/>
          </p:nvPr>
        </p:nvSpPr>
        <p:spPr/>
        <p:txBody>
          <a:bodyPr/>
          <a:lstStyle/>
          <a:p>
            <a:pPr marL="0" indent="0">
              <a:buNone/>
            </a:pPr>
            <a:r>
              <a:rPr lang="en-US" altLang="ko-KR" dirty="0"/>
              <a:t>The whiskey on your breath   </a:t>
            </a:r>
          </a:p>
          <a:p>
            <a:pPr marL="0" indent="0">
              <a:buNone/>
            </a:pPr>
            <a:r>
              <a:rPr lang="en-US" altLang="ko-KR" dirty="0"/>
              <a:t>Could make a small boy dizzy;   </a:t>
            </a:r>
          </a:p>
          <a:p>
            <a:pPr marL="0" indent="0">
              <a:buNone/>
            </a:pPr>
            <a:r>
              <a:rPr lang="en-US" altLang="ko-KR" dirty="0"/>
              <a:t>But I hung on like death:   </a:t>
            </a:r>
          </a:p>
          <a:p>
            <a:pPr marL="0" indent="0">
              <a:buNone/>
            </a:pPr>
            <a:r>
              <a:rPr lang="en-US" altLang="ko-KR" dirty="0"/>
              <a:t>Such waltzing was not easy.</a:t>
            </a:r>
          </a:p>
          <a:p>
            <a:endParaRPr lang="ko-KR" altLang="en-US" dirty="0"/>
          </a:p>
        </p:txBody>
      </p:sp>
      <p:sp>
        <p:nvSpPr>
          <p:cNvPr id="4" name="내용 개체 틀 3">
            <a:extLst>
              <a:ext uri="{FF2B5EF4-FFF2-40B4-BE49-F238E27FC236}">
                <a16:creationId xmlns:a16="http://schemas.microsoft.com/office/drawing/2014/main" id="{C4ECF3DC-1E0D-410C-95BE-42D654058F16}"/>
              </a:ext>
            </a:extLst>
          </p:cNvPr>
          <p:cNvSpPr>
            <a:spLocks noGrp="1"/>
          </p:cNvSpPr>
          <p:nvPr>
            <p:ph sz="half" idx="2"/>
          </p:nvPr>
        </p:nvSpPr>
        <p:spPr/>
        <p:txBody>
          <a:bodyPr>
            <a:normAutofit/>
          </a:bodyPr>
          <a:lstStyle/>
          <a:p>
            <a:pPr marL="0" indent="0">
              <a:buNone/>
            </a:pPr>
            <a:r>
              <a:rPr lang="ko-KR" altLang="en-US" sz="1800" dirty="0"/>
              <a:t>당신의 숨에서 나는 위스키 냄새는</a:t>
            </a:r>
            <a:endParaRPr lang="en-US" altLang="ko-KR" sz="1800" dirty="0"/>
          </a:p>
          <a:p>
            <a:pPr marL="0" indent="0">
              <a:buNone/>
            </a:pPr>
            <a:endParaRPr lang="ko-KR" altLang="en-US" sz="1800" dirty="0"/>
          </a:p>
          <a:p>
            <a:pPr marL="0" indent="0">
              <a:buNone/>
            </a:pPr>
            <a:r>
              <a:rPr lang="ko-KR" altLang="en-US" sz="1800" dirty="0"/>
              <a:t>작은 소년을 어지럽게 할 정도였다</a:t>
            </a:r>
            <a:r>
              <a:rPr lang="en-US" altLang="ko-KR" sz="1800" dirty="0"/>
              <a:t>.</a:t>
            </a:r>
          </a:p>
          <a:p>
            <a:pPr marL="0" indent="0">
              <a:buNone/>
            </a:pPr>
            <a:endParaRPr lang="en-US" altLang="ko-KR" sz="1800" dirty="0"/>
          </a:p>
          <a:p>
            <a:pPr marL="0" indent="0">
              <a:buNone/>
            </a:pPr>
            <a:r>
              <a:rPr lang="ko-KR" altLang="en-US" sz="1800" dirty="0"/>
              <a:t>하지만 나는 죽을 힘을 다해 </a:t>
            </a:r>
            <a:r>
              <a:rPr lang="en-US" altLang="ko-KR" sz="1800" dirty="0"/>
              <a:t>(</a:t>
            </a:r>
            <a:r>
              <a:rPr lang="ko-KR" altLang="en-US" sz="1800" dirty="0"/>
              <a:t>아빠에게</a:t>
            </a:r>
            <a:r>
              <a:rPr lang="en-US" altLang="ko-KR" sz="1800" dirty="0"/>
              <a:t>) </a:t>
            </a:r>
            <a:r>
              <a:rPr lang="ko-KR" altLang="en-US" sz="1800" dirty="0"/>
              <a:t>매달렸다</a:t>
            </a:r>
            <a:r>
              <a:rPr lang="en-US" altLang="ko-KR" sz="1800" dirty="0"/>
              <a:t>.</a:t>
            </a:r>
          </a:p>
          <a:p>
            <a:pPr marL="0" indent="0">
              <a:buNone/>
            </a:pPr>
            <a:endParaRPr lang="en-US" altLang="ko-KR" sz="1800" dirty="0"/>
          </a:p>
          <a:p>
            <a:pPr marL="0" indent="0">
              <a:buNone/>
            </a:pPr>
            <a:r>
              <a:rPr lang="ko-KR" altLang="en-US" sz="1800" dirty="0"/>
              <a:t>그런 왈츠 추기는 쉽지 않았다</a:t>
            </a:r>
            <a:r>
              <a:rPr lang="en-US" altLang="ko-KR" sz="1800" dirty="0"/>
              <a:t>.</a:t>
            </a:r>
            <a:endParaRPr lang="ko-KR" altLang="en-US" sz="1800" dirty="0"/>
          </a:p>
        </p:txBody>
      </p:sp>
    </p:spTree>
    <p:extLst>
      <p:ext uri="{BB962C8B-B14F-4D97-AF65-F5344CB8AC3E}">
        <p14:creationId xmlns:p14="http://schemas.microsoft.com/office/powerpoint/2010/main" val="1367814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AE78506-B2B8-490B-BCA4-F7FA0353F249}"/>
              </a:ext>
            </a:extLst>
          </p:cNvPr>
          <p:cNvSpPr>
            <a:spLocks noGrp="1"/>
          </p:cNvSpPr>
          <p:nvPr>
            <p:ph type="title"/>
          </p:nvPr>
        </p:nvSpPr>
        <p:spPr/>
        <p:txBody>
          <a:bodyPr/>
          <a:lstStyle/>
          <a:p>
            <a:r>
              <a:rPr lang="en-US" altLang="ko-KR" dirty="0"/>
              <a:t>My Papa’s Waltz II</a:t>
            </a:r>
            <a:endParaRPr lang="ko-KR" altLang="en-US" dirty="0"/>
          </a:p>
        </p:txBody>
      </p:sp>
      <p:sp>
        <p:nvSpPr>
          <p:cNvPr id="3" name="내용 개체 틀 2">
            <a:extLst>
              <a:ext uri="{FF2B5EF4-FFF2-40B4-BE49-F238E27FC236}">
                <a16:creationId xmlns:a16="http://schemas.microsoft.com/office/drawing/2014/main" id="{9E6C172D-F664-4C78-8AD9-2DEE3850AA19}"/>
              </a:ext>
            </a:extLst>
          </p:cNvPr>
          <p:cNvSpPr>
            <a:spLocks noGrp="1"/>
          </p:cNvSpPr>
          <p:nvPr>
            <p:ph sz="half" idx="1"/>
          </p:nvPr>
        </p:nvSpPr>
        <p:spPr/>
        <p:txBody>
          <a:bodyPr/>
          <a:lstStyle/>
          <a:p>
            <a:pPr marL="0" indent="0">
              <a:buNone/>
            </a:pPr>
            <a:r>
              <a:rPr lang="en-US" altLang="ko-KR" dirty="0"/>
              <a:t>We romped until the pans   </a:t>
            </a:r>
          </a:p>
          <a:p>
            <a:pPr marL="0" indent="0">
              <a:buNone/>
            </a:pPr>
            <a:r>
              <a:rPr lang="en-US" altLang="ko-KR" dirty="0"/>
              <a:t>Slid from the kitchen shelf;   </a:t>
            </a:r>
          </a:p>
          <a:p>
            <a:pPr marL="0" indent="0">
              <a:buNone/>
            </a:pPr>
            <a:r>
              <a:rPr lang="en-US" altLang="ko-KR" dirty="0"/>
              <a:t>My mother’s countenance   </a:t>
            </a:r>
          </a:p>
          <a:p>
            <a:pPr marL="0" indent="0">
              <a:buNone/>
            </a:pPr>
            <a:r>
              <a:rPr lang="en-US" altLang="ko-KR" dirty="0"/>
              <a:t>Could not unfrown itself.</a:t>
            </a:r>
            <a:endParaRPr lang="ko-KR" altLang="en-US" dirty="0"/>
          </a:p>
        </p:txBody>
      </p:sp>
      <p:sp>
        <p:nvSpPr>
          <p:cNvPr id="4" name="내용 개체 틀 3">
            <a:extLst>
              <a:ext uri="{FF2B5EF4-FFF2-40B4-BE49-F238E27FC236}">
                <a16:creationId xmlns:a16="http://schemas.microsoft.com/office/drawing/2014/main" id="{C4ECF3DC-1E0D-410C-95BE-42D654058F16}"/>
              </a:ext>
            </a:extLst>
          </p:cNvPr>
          <p:cNvSpPr>
            <a:spLocks noGrp="1"/>
          </p:cNvSpPr>
          <p:nvPr>
            <p:ph sz="half" idx="2"/>
          </p:nvPr>
        </p:nvSpPr>
        <p:spPr/>
        <p:txBody>
          <a:bodyPr>
            <a:normAutofit/>
          </a:bodyPr>
          <a:lstStyle/>
          <a:p>
            <a:pPr marL="0" indent="0">
              <a:buNone/>
            </a:pPr>
            <a:r>
              <a:rPr lang="ko-KR" altLang="en-US" sz="2000" dirty="0"/>
              <a:t>우리는 깡충깡충 뛰었다</a:t>
            </a:r>
            <a:r>
              <a:rPr lang="en-US" altLang="ko-KR" sz="2000" dirty="0"/>
              <a:t>. </a:t>
            </a:r>
          </a:p>
          <a:p>
            <a:pPr marL="0" indent="0">
              <a:buNone/>
            </a:pPr>
            <a:endParaRPr lang="en-US" altLang="ko-KR" sz="2000" dirty="0"/>
          </a:p>
          <a:p>
            <a:pPr marL="0" indent="0">
              <a:buNone/>
            </a:pPr>
            <a:r>
              <a:rPr lang="ko-KR" altLang="en-US" sz="2000" dirty="0"/>
              <a:t>부엌 선반에서 프라이팬이 밀려 떨어질 때까지</a:t>
            </a:r>
            <a:r>
              <a:rPr lang="en-US" altLang="ko-KR" sz="2000" dirty="0"/>
              <a:t>.</a:t>
            </a:r>
          </a:p>
          <a:p>
            <a:pPr marL="0" indent="0">
              <a:buNone/>
            </a:pPr>
            <a:endParaRPr lang="en-US" altLang="ko-KR" sz="2000" dirty="0"/>
          </a:p>
          <a:p>
            <a:pPr marL="0" indent="0">
              <a:buNone/>
            </a:pPr>
            <a:r>
              <a:rPr lang="ko-KR" altLang="en-US" sz="2000" dirty="0"/>
              <a:t>우리 엄마의 찡그린 얼굴이</a:t>
            </a:r>
            <a:endParaRPr lang="en-US" altLang="ko-KR" sz="2000" dirty="0"/>
          </a:p>
          <a:p>
            <a:pPr marL="0" indent="0">
              <a:buNone/>
            </a:pPr>
            <a:endParaRPr lang="ko-KR" altLang="en-US" sz="2000" dirty="0"/>
          </a:p>
          <a:p>
            <a:pPr marL="0" indent="0">
              <a:buNone/>
            </a:pPr>
            <a:r>
              <a:rPr lang="ko-KR" altLang="en-US" sz="2000" dirty="0"/>
              <a:t>펴질 날이 없었다</a:t>
            </a:r>
            <a:r>
              <a:rPr lang="en-US" altLang="ko-KR" sz="2000" dirty="0"/>
              <a:t>.</a:t>
            </a:r>
            <a:endParaRPr lang="ko-KR" altLang="en-US" sz="2000" dirty="0"/>
          </a:p>
        </p:txBody>
      </p:sp>
    </p:spTree>
    <p:extLst>
      <p:ext uri="{BB962C8B-B14F-4D97-AF65-F5344CB8AC3E}">
        <p14:creationId xmlns:p14="http://schemas.microsoft.com/office/powerpoint/2010/main" val="2653832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AE78506-B2B8-490B-BCA4-F7FA0353F249}"/>
              </a:ext>
            </a:extLst>
          </p:cNvPr>
          <p:cNvSpPr>
            <a:spLocks noGrp="1"/>
          </p:cNvSpPr>
          <p:nvPr>
            <p:ph type="title"/>
          </p:nvPr>
        </p:nvSpPr>
        <p:spPr/>
        <p:txBody>
          <a:bodyPr/>
          <a:lstStyle/>
          <a:p>
            <a:r>
              <a:rPr lang="en-US" altLang="ko-KR" dirty="0"/>
              <a:t>My Papa’s Waltz III</a:t>
            </a:r>
            <a:endParaRPr lang="ko-KR" altLang="en-US" dirty="0"/>
          </a:p>
        </p:txBody>
      </p:sp>
      <p:sp>
        <p:nvSpPr>
          <p:cNvPr id="3" name="내용 개체 틀 2">
            <a:extLst>
              <a:ext uri="{FF2B5EF4-FFF2-40B4-BE49-F238E27FC236}">
                <a16:creationId xmlns:a16="http://schemas.microsoft.com/office/drawing/2014/main" id="{9E6C172D-F664-4C78-8AD9-2DEE3850AA19}"/>
              </a:ext>
            </a:extLst>
          </p:cNvPr>
          <p:cNvSpPr>
            <a:spLocks noGrp="1"/>
          </p:cNvSpPr>
          <p:nvPr>
            <p:ph sz="half" idx="1"/>
          </p:nvPr>
        </p:nvSpPr>
        <p:spPr/>
        <p:txBody>
          <a:bodyPr/>
          <a:lstStyle/>
          <a:p>
            <a:pPr marL="0" indent="0">
              <a:buNone/>
            </a:pPr>
            <a:r>
              <a:rPr lang="en-US" altLang="ko-KR" dirty="0"/>
              <a:t>The hand that held my wrist   </a:t>
            </a:r>
          </a:p>
          <a:p>
            <a:pPr marL="0" indent="0">
              <a:buNone/>
            </a:pPr>
            <a:r>
              <a:rPr lang="en-US" altLang="ko-KR" dirty="0"/>
              <a:t>Was battered on one knuckle;   </a:t>
            </a:r>
          </a:p>
          <a:p>
            <a:pPr marL="0" indent="0">
              <a:buNone/>
            </a:pPr>
            <a:r>
              <a:rPr lang="en-US" altLang="ko-KR" dirty="0"/>
              <a:t>At every step you missed</a:t>
            </a:r>
          </a:p>
          <a:p>
            <a:pPr marL="0" indent="0">
              <a:buNone/>
            </a:pPr>
            <a:r>
              <a:rPr lang="en-US" altLang="ko-KR" dirty="0"/>
              <a:t>My right ear scraped a buckle.</a:t>
            </a:r>
            <a:endParaRPr lang="ko-KR" altLang="en-US" dirty="0"/>
          </a:p>
        </p:txBody>
      </p:sp>
      <p:sp>
        <p:nvSpPr>
          <p:cNvPr id="4" name="내용 개체 틀 3">
            <a:extLst>
              <a:ext uri="{FF2B5EF4-FFF2-40B4-BE49-F238E27FC236}">
                <a16:creationId xmlns:a16="http://schemas.microsoft.com/office/drawing/2014/main" id="{C4ECF3DC-1E0D-410C-95BE-42D654058F16}"/>
              </a:ext>
            </a:extLst>
          </p:cNvPr>
          <p:cNvSpPr>
            <a:spLocks noGrp="1"/>
          </p:cNvSpPr>
          <p:nvPr>
            <p:ph sz="half" idx="2"/>
          </p:nvPr>
        </p:nvSpPr>
        <p:spPr/>
        <p:txBody>
          <a:bodyPr>
            <a:normAutofit/>
          </a:bodyPr>
          <a:lstStyle/>
          <a:p>
            <a:pPr marL="0" indent="0">
              <a:buNone/>
            </a:pPr>
            <a:r>
              <a:rPr lang="ko-KR" altLang="en-US" sz="2000" dirty="0"/>
              <a:t>내 손목을 붙들어 주던 그 손은</a:t>
            </a:r>
            <a:endParaRPr lang="en-US" altLang="ko-KR" sz="2000" dirty="0"/>
          </a:p>
          <a:p>
            <a:pPr marL="0" indent="0">
              <a:buNone/>
            </a:pPr>
            <a:endParaRPr lang="ko-KR" altLang="en-US" sz="2000" dirty="0"/>
          </a:p>
          <a:p>
            <a:pPr marL="0" indent="0">
              <a:buNone/>
            </a:pPr>
            <a:r>
              <a:rPr lang="ko-KR" altLang="en-US" sz="2000" dirty="0"/>
              <a:t>한 쪽 관절이 </a:t>
            </a:r>
            <a:r>
              <a:rPr lang="ko-KR" altLang="en-US" sz="2000" dirty="0" err="1"/>
              <a:t>뭉개져</a:t>
            </a:r>
            <a:r>
              <a:rPr lang="ko-KR" altLang="en-US" sz="2000" dirty="0"/>
              <a:t> 있었다</a:t>
            </a:r>
            <a:r>
              <a:rPr lang="en-US" altLang="ko-KR" sz="2000" dirty="0"/>
              <a:t>.</a:t>
            </a:r>
          </a:p>
          <a:p>
            <a:pPr marL="0" indent="0">
              <a:buNone/>
            </a:pPr>
            <a:endParaRPr lang="en-US" altLang="ko-KR" sz="2000" dirty="0"/>
          </a:p>
          <a:p>
            <a:pPr marL="0" indent="0">
              <a:buNone/>
            </a:pPr>
            <a:r>
              <a:rPr lang="ko-KR" altLang="en-US" sz="2000" dirty="0"/>
              <a:t>당신이 한 </a:t>
            </a:r>
            <a:r>
              <a:rPr lang="ko-KR" altLang="en-US" sz="2000" dirty="0" err="1"/>
              <a:t>스탭</a:t>
            </a:r>
            <a:r>
              <a:rPr lang="ko-KR" altLang="en-US" sz="2000" dirty="0"/>
              <a:t> 틀릴 때마다</a:t>
            </a:r>
            <a:endParaRPr lang="en-US" altLang="ko-KR" sz="2000" dirty="0"/>
          </a:p>
          <a:p>
            <a:pPr marL="0" indent="0">
              <a:buNone/>
            </a:pPr>
            <a:endParaRPr lang="ko-KR" altLang="en-US" sz="2000" dirty="0"/>
          </a:p>
          <a:p>
            <a:pPr marL="0" indent="0">
              <a:buNone/>
            </a:pPr>
            <a:r>
              <a:rPr lang="ko-KR" altLang="en-US" sz="2000" dirty="0"/>
              <a:t>내 오른쪽 귀는 혁대 버클에 긁혔다</a:t>
            </a:r>
            <a:r>
              <a:rPr lang="en-US" altLang="ko-KR" sz="2000" dirty="0"/>
              <a:t>.</a:t>
            </a:r>
            <a:endParaRPr lang="ko-KR" altLang="en-US" sz="2000" dirty="0"/>
          </a:p>
        </p:txBody>
      </p:sp>
    </p:spTree>
    <p:extLst>
      <p:ext uri="{BB962C8B-B14F-4D97-AF65-F5344CB8AC3E}">
        <p14:creationId xmlns:p14="http://schemas.microsoft.com/office/powerpoint/2010/main" val="3938161187"/>
      </p:ext>
    </p:extLst>
  </p:cSld>
  <p:clrMapOvr>
    <a:masterClrMapping/>
  </p:clrMapOvr>
</p:sld>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New_Simple01">
  <a:themeElements>
    <a:clrScheme name="New_Simple01">
      <a:dk1>
        <a:sysClr val="windowText" lastClr="000000"/>
      </a:dk1>
      <a:lt1>
        <a:sysClr val="window" lastClr="ffffff"/>
      </a:lt1>
      <a:dk2>
        <a:srgbClr val="562b71"/>
      </a:dk2>
      <a:lt2>
        <a:srgbClr val="dff0f7"/>
      </a:lt2>
      <a:accent1>
        <a:srgbClr val="6ba2df"/>
      </a:accent1>
      <a:accent2>
        <a:srgbClr val="c0504d"/>
      </a:accent2>
      <a:accent3>
        <a:srgbClr val="9bbb59"/>
      </a:accent3>
      <a:accent4>
        <a:srgbClr val="8064a2"/>
      </a:accent4>
      <a:accent5>
        <a:srgbClr val="aa5e74"/>
      </a:accent5>
      <a:accent6>
        <a:srgbClr val="ef9031"/>
      </a:accent6>
      <a:hlink>
        <a:srgbClr val="ff0000"/>
      </a:hlink>
      <a:folHlink>
        <a:srgbClr val="92d050"/>
      </a:folHlink>
    </a:clrScheme>
    <a:fontScheme name="New_Simple01">
      <a:majorFont>
        <a:latin typeface="Tw Cen MT"/>
        <a:ea typeface=""/>
        <a:cs typeface=""/>
        <a:font script="Grek" typeface="Calibri"/>
        <a:font script="Cyrl" typeface="Calibri"/>
        <a:font script="Jpan" typeface="HGPｺﾞｼｯｸE"/>
        <a:font script="Hang" typeface="맑은 고딕"/>
        <a:font script="Hans" typeface="华文仿宋"/>
        <a:font script="Hant" typeface="Microsoft JhengHei"/>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맑은 고딕"/>
        <a:font script="Hans" typeface="华文仿宋"/>
        <a:font script="Hant" typeface="Microsoft JhengHei"/>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New_Simple01">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hade val="100000"/>
                <a:satMod val="165000"/>
              </a:schemeClr>
            </a:gs>
            <a:gs pos="55000">
              <a:schemeClr val="phClr">
                <a:tint val="83000"/>
                <a:shade val="100000"/>
                <a:satMod val="155000"/>
              </a:schemeClr>
            </a:gs>
            <a:gs pos="100000">
              <a:schemeClr val="phClr">
                <a:shade val="85000"/>
                <a:satMod val="100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a:rot lat="0" lon="0" rev="0"/>
            </a:camera>
            <a:lightRig rig="glow" dir="t">
              <a:rot lat="0" lon="0" rev="20040000"/>
            </a:lightRig>
          </a:scene3d>
          <a:sp3d contourW="12700">
            <a:bevelT w="38100" h="25400" prst="softRound"/>
            <a:contourClr>
              <a:schemeClr val="phClr"/>
            </a:contourClr>
          </a:sp3d>
        </a:effectStyle>
      </a:effectStyleLst>
      <a:bgFillStyleLst>
        <a:solidFill>
          <a:schemeClr val="phClr"/>
        </a:solidFill>
        <a:gradFill rotWithShape="1">
          <a:gsLst>
            <a:gs pos="0">
              <a:schemeClr val="phClr">
                <a:tint val="85000"/>
                <a:hueMod val="105000"/>
                <a:satMod val="250000"/>
              </a:schemeClr>
            </a:gs>
            <a:gs pos="100000">
              <a:schemeClr val="phClr">
                <a:tint val="95000"/>
                <a:shade val="100000"/>
                <a:satMod val="200000"/>
              </a:schemeClr>
            </a:gs>
          </a:gsLst>
          <a:lin ang="2700000" scaled="0"/>
        </a:gradFill>
        <a:gradFill rotWithShape="1">
          <a:gsLst>
            <a:gs pos="0">
              <a:schemeClr val="phClr">
                <a:tint val="94000"/>
                <a:satMod val="200000"/>
              </a:schemeClr>
            </a:gs>
            <a:gs pos="100000">
              <a:schemeClr val="phClr">
                <a:shade val="70000"/>
                <a:satMod val="200000"/>
              </a:schemeClr>
            </a:gs>
          </a:gsLst>
          <a:path path="circle">
            <a:fillToRect l="40000" r="40000" b="60000"/>
          </a:path>
        </a:grad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Words>908</ep:Words>
  <ep:PresentationFormat>와이드스크린</ep:PresentationFormat>
  <ep:Paragraphs>90</ep:Paragraphs>
  <ep:Slides>18</ep:Slides>
  <ep:Notes>0</ep:Notes>
  <ep:TotalTime>0</ep:TotalTime>
  <ep:HiddenSlides>0</ep:HiddenSlides>
  <ep:MMClips>0</ep:MMClips>
  <ep:HeadingPairs>
    <vt:vector size="4" baseType="variant">
      <vt:variant>
        <vt:lpstr>테마</vt:lpstr>
      </vt:variant>
      <vt:variant>
        <vt:i4>1</vt:i4>
      </vt:variant>
      <vt:variant>
        <vt:lpstr>슬라이드 제목</vt:lpstr>
      </vt:variant>
      <vt:variant>
        <vt:i4>18</vt:i4>
      </vt:variant>
    </vt:vector>
  </ep:HeadingPairs>
  <ep:TitlesOfParts>
    <vt:vector size="19" baseType="lpstr">
      <vt:lpstr>New_Simple01</vt:lpstr>
      <vt:lpstr>Theodore Roethke’s “My Papa’s Waltz”</vt:lpstr>
      <vt:lpstr>Denotation and Connotation</vt:lpstr>
      <vt:lpstr>Theodore Roethke I</vt:lpstr>
      <vt:lpstr>Theodore Roethke II</vt:lpstr>
      <vt:lpstr>Theodore Roethke III</vt:lpstr>
      <vt:lpstr>Theodore Roethke IV</vt:lpstr>
      <vt:lpstr>My Papa’s Waltz I</vt:lpstr>
      <vt:lpstr>My Papa’s Waltz II</vt:lpstr>
      <vt:lpstr>My Papa’s Waltz III</vt:lpstr>
      <vt:lpstr>My Papa’s Waltz IV</vt:lpstr>
      <vt:lpstr>“My Papa’s Waltz”: Odd Sentence Structure I</vt:lpstr>
      <vt:lpstr>“My Papa’s Waltz”: Odd Sentence Structure II</vt:lpstr>
      <vt:lpstr>“My Papa’s Waltz”: Odd Sentence Structure III</vt:lpstr>
      <vt:lpstr>Question I</vt:lpstr>
      <vt:lpstr>Question II</vt:lpstr>
      <vt:lpstr>Question III</vt:lpstr>
      <vt:lpstr>Questions IV</vt:lpstr>
      <vt:lpstr>Question V</vt:lpstr>
    </vt:vector>
  </ep:TitlesOfParts>
  <ep:HyperlinkBase/>
  <ep:Application>Show</ep:Application>
  <ep:AppVersion>12.0000</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dcterms:created xsi:type="dcterms:W3CDTF">2020-05-25T05:52:25.000</dcterms:created>
  <dc:creator>u</dc:creator>
  <cp:lastModifiedBy>u</cp:lastModifiedBy>
  <dcterms:modified xsi:type="dcterms:W3CDTF">2025-05-13T06:29:09.988</dcterms:modified>
  <cp:revision>22</cp:revision>
  <dc:title>Theodore Roethke’s “My Papa’s Waltz”</dc:title>
  <cp:version/>
</cp:coreProperties>
</file>

<file path=docProps/custom.xml><?xml version="1.0" encoding="utf-8"?>
<cfp:Properties xmlns:r="http://schemas.openxmlformats.org/officeDocument/2006/relationships" xmlns:cfp="http://schemas.openxmlformats.org/officeDocument/2006/custom-properties" xmlns:vt="http://schemas.openxmlformats.org/officeDocument/2006/docPropsVTypes"/>
</file>